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42" r:id="rId2"/>
  </p:sldMasterIdLst>
  <p:notesMasterIdLst>
    <p:notesMasterId r:id="rId24"/>
  </p:notesMasterIdLst>
  <p:handoutMasterIdLst>
    <p:handoutMasterId r:id="rId25"/>
  </p:handoutMasterIdLst>
  <p:sldIdLst>
    <p:sldId id="599" r:id="rId3"/>
    <p:sldId id="601" r:id="rId4"/>
    <p:sldId id="563" r:id="rId5"/>
    <p:sldId id="616" r:id="rId6"/>
    <p:sldId id="604" r:id="rId7"/>
    <p:sldId id="280" r:id="rId8"/>
    <p:sldId id="605" r:id="rId9"/>
    <p:sldId id="602" r:id="rId10"/>
    <p:sldId id="609" r:id="rId11"/>
    <p:sldId id="606" r:id="rId12"/>
    <p:sldId id="610" r:id="rId13"/>
    <p:sldId id="558" r:id="rId14"/>
    <p:sldId id="608" r:id="rId15"/>
    <p:sldId id="607" r:id="rId16"/>
    <p:sldId id="591" r:id="rId17"/>
    <p:sldId id="612" r:id="rId18"/>
    <p:sldId id="613" r:id="rId19"/>
    <p:sldId id="614" r:id="rId20"/>
    <p:sldId id="615" r:id="rId21"/>
    <p:sldId id="570" r:id="rId22"/>
    <p:sldId id="596" r:id="rId23"/>
  </p:sldIdLst>
  <p:sldSz cx="9144000" cy="6858000" type="screen4x3"/>
  <p:notesSz cx="9934575" cy="68024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230"/>
    <a:srgbClr val="899C3F"/>
    <a:srgbClr val="58AEB9"/>
    <a:srgbClr val="FF5050"/>
    <a:srgbClr val="95B3D7"/>
    <a:srgbClr val="B9CDE5"/>
    <a:srgbClr val="2E75B6"/>
    <a:srgbClr val="1F4E79"/>
    <a:srgbClr val="834551"/>
    <a:srgbClr val="8FA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3" autoAdjust="0"/>
    <p:restoredTop sz="94434" autoAdjust="0"/>
  </p:normalViewPr>
  <p:slideViewPr>
    <p:cSldViewPr snapToGrid="0">
      <p:cViewPr varScale="1">
        <p:scale>
          <a:sx n="113" d="100"/>
          <a:sy n="113" d="100"/>
        </p:scale>
        <p:origin x="148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1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</dgm:pt>
    <dgm:pt modelId="{00EF4178-B1A1-4542-904D-44B2EA21ECCF}">
      <dgm:prSet custT="1"/>
      <dgm:spPr/>
      <dgm:t>
        <a:bodyPr/>
        <a:lstStyle/>
        <a:p>
          <a:r>
            <a:rPr lang="en-US" sz="2400" dirty="0"/>
            <a:t>KODE REFERENSI DAN/ATAU DATA INDUK</a:t>
          </a:r>
          <a:endParaRPr lang="es-ES" sz="2400" dirty="0"/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 custT="1"/>
      <dgm:spPr/>
      <dgm:t>
        <a:bodyPr/>
        <a:lstStyle/>
        <a:p>
          <a:r>
            <a:rPr lang="en-US" sz="2000" dirty="0"/>
            <a:t>INTEROPERABILITAS DATA</a:t>
          </a:r>
          <a:endParaRPr lang="en-ID" sz="2000" dirty="0"/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 custT="1"/>
      <dgm:spPr/>
      <dgm:t>
        <a:bodyPr/>
        <a:lstStyle/>
        <a:p>
          <a:r>
            <a:rPr lang="en-US" sz="2400" dirty="0"/>
            <a:t>STANDAR DATA</a:t>
          </a:r>
          <a:endParaRPr lang="en-ID" sz="2400" dirty="0"/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 custT="1"/>
      <dgm:spPr/>
      <dgm:t>
        <a:bodyPr/>
        <a:lstStyle/>
        <a:p>
          <a:r>
            <a:rPr lang="en-US" sz="2400" dirty="0"/>
            <a:t>METADATA</a:t>
          </a:r>
          <a:endParaRPr lang="en-ID" sz="2400" dirty="0"/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D54FC50D-F2A5-49BF-A18F-A260A531DC6F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EF0E216C-E65E-4A2F-BFEB-4FED8E3D59FB}" type="pres">
      <dgm:prSet presAssocID="{78DC74EA-C0F9-4AC5-83F2-AA2315D74F46}" presName="cycle" presStyleCnt="0"/>
      <dgm:spPr/>
    </dgm:pt>
    <dgm:pt modelId="{58FEFB4B-7DB1-489E-A52E-A762C1DD0B72}" type="pres">
      <dgm:prSet presAssocID="{B2AFAA91-6EF7-47E0-9CCB-DDDE62CDDD8E}" presName="nodeFirstNode" presStyleLbl="node1" presStyleIdx="0" presStyleCnt="4">
        <dgm:presLayoutVars>
          <dgm:bulletEnabled val="1"/>
        </dgm:presLayoutVars>
      </dgm:prSet>
      <dgm:spPr/>
    </dgm:pt>
    <dgm:pt modelId="{69960129-1D1A-4CEF-B184-73E3A63565B1}" type="pres">
      <dgm:prSet presAssocID="{DC02D6EE-036F-4AAC-B10F-749DADDCAC0F}" presName="sibTransFirstNode" presStyleLbl="bgShp" presStyleIdx="0" presStyleCnt="1" custLinFactNeighborY="1074"/>
      <dgm:spPr/>
    </dgm:pt>
    <dgm:pt modelId="{CA1312F9-6F89-4F09-AE27-A9FFA1DDCC76}" type="pres">
      <dgm:prSet presAssocID="{4B80DFF1-D4A4-41F7-BB5B-725BB0782FAB}" presName="nodeFollowingNodes" presStyleLbl="node1" presStyleIdx="1" presStyleCnt="4">
        <dgm:presLayoutVars>
          <dgm:bulletEnabled val="1"/>
        </dgm:presLayoutVars>
      </dgm:prSet>
      <dgm:spPr/>
    </dgm:pt>
    <dgm:pt modelId="{460D4BA1-4446-441F-99DD-107950DAF3C4}" type="pres">
      <dgm:prSet presAssocID="{5C2809EC-F87D-445B-85C2-1EB449D66F46}" presName="nodeFollowingNodes" presStyleLbl="node1" presStyleIdx="2" presStyleCnt="4">
        <dgm:presLayoutVars>
          <dgm:bulletEnabled val="1"/>
        </dgm:presLayoutVars>
      </dgm:prSet>
      <dgm:spPr/>
    </dgm:pt>
    <dgm:pt modelId="{CA316CED-E30A-43F1-8D51-87B05438F93E}" type="pres">
      <dgm:prSet presAssocID="{00EF4178-B1A1-4542-904D-44B2EA21ECC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0A7CA143-5B77-43BE-BC27-42667D058A8F}" type="presOf" srcId="{78DC74EA-C0F9-4AC5-83F2-AA2315D74F46}" destId="{D54FC50D-F2A5-49BF-A18F-A260A531DC6F}" srcOrd="0" destOrd="0" presId="urn:microsoft.com/office/officeart/2005/8/layout/cycle3"/>
    <dgm:cxn modelId="{C5E0B078-D2E2-4E6E-93DB-45BB539DE5E2}" type="presOf" srcId="{5C2809EC-F87D-445B-85C2-1EB449D66F46}" destId="{460D4BA1-4446-441F-99DD-107950DAF3C4}" srcOrd="0" destOrd="0" presId="urn:microsoft.com/office/officeart/2005/8/layout/cycle3"/>
    <dgm:cxn modelId="{FEB7768C-93A5-497D-A0F1-206C1EEF1D52}" type="presOf" srcId="{B2AFAA91-6EF7-47E0-9CCB-DDDE62CDDD8E}" destId="{58FEFB4B-7DB1-489E-A52E-A762C1DD0B72}" srcOrd="0" destOrd="0" presId="urn:microsoft.com/office/officeart/2005/8/layout/cycle3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A724B0A8-8AC3-4C59-9516-BE2AA3ED8ECC}" srcId="{78DC74EA-C0F9-4AC5-83F2-AA2315D74F46}" destId="{00EF4178-B1A1-4542-904D-44B2EA21ECCF}" srcOrd="3" destOrd="0" parTransId="{80966EDC-8CBC-45E1-9AE8-668D7DF5C2DB}" sibTransId="{D442511D-DDB8-4DD0-A679-9306F9952F93}"/>
    <dgm:cxn modelId="{552A23B9-286D-4227-A748-9D21E7580794}" type="presOf" srcId="{00EF4178-B1A1-4542-904D-44B2EA21ECCF}" destId="{CA316CED-E30A-43F1-8D51-87B05438F93E}" srcOrd="0" destOrd="0" presId="urn:microsoft.com/office/officeart/2005/8/layout/cycle3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9C59A3C6-74A5-4B4A-9F86-F6D514E2A191}" type="presOf" srcId="{4B80DFF1-D4A4-41F7-BB5B-725BB0782FAB}" destId="{CA1312F9-6F89-4F09-AE27-A9FFA1DDCC76}" srcOrd="0" destOrd="0" presId="urn:microsoft.com/office/officeart/2005/8/layout/cycle3"/>
    <dgm:cxn modelId="{4742B1CE-D804-47E4-B682-0BCB1D5344C8}" type="presOf" srcId="{DC02D6EE-036F-4AAC-B10F-749DADDCAC0F}" destId="{69960129-1D1A-4CEF-B184-73E3A63565B1}" srcOrd="0" destOrd="0" presId="urn:microsoft.com/office/officeart/2005/8/layout/cycle3"/>
    <dgm:cxn modelId="{7993FEF9-5E16-4175-B2F8-8B88C360E42E}" type="presParOf" srcId="{D54FC50D-F2A5-49BF-A18F-A260A531DC6F}" destId="{EF0E216C-E65E-4A2F-BFEB-4FED8E3D59FB}" srcOrd="0" destOrd="0" presId="urn:microsoft.com/office/officeart/2005/8/layout/cycle3"/>
    <dgm:cxn modelId="{3A3669CA-93DB-46DD-9113-3EF9AB803C4E}" type="presParOf" srcId="{EF0E216C-E65E-4A2F-BFEB-4FED8E3D59FB}" destId="{58FEFB4B-7DB1-489E-A52E-A762C1DD0B72}" srcOrd="0" destOrd="0" presId="urn:microsoft.com/office/officeart/2005/8/layout/cycle3"/>
    <dgm:cxn modelId="{1C6DCF41-BD64-4FC9-965D-856E24810BBA}" type="presParOf" srcId="{EF0E216C-E65E-4A2F-BFEB-4FED8E3D59FB}" destId="{69960129-1D1A-4CEF-B184-73E3A63565B1}" srcOrd="1" destOrd="0" presId="urn:microsoft.com/office/officeart/2005/8/layout/cycle3"/>
    <dgm:cxn modelId="{2B5D1D62-C1C1-4C7D-AFCA-6384F635E492}" type="presParOf" srcId="{EF0E216C-E65E-4A2F-BFEB-4FED8E3D59FB}" destId="{CA1312F9-6F89-4F09-AE27-A9FFA1DDCC76}" srcOrd="2" destOrd="0" presId="urn:microsoft.com/office/officeart/2005/8/layout/cycle3"/>
    <dgm:cxn modelId="{94148FC5-C9A6-490B-A37A-04CB75A989DB}" type="presParOf" srcId="{EF0E216C-E65E-4A2F-BFEB-4FED8E3D59FB}" destId="{460D4BA1-4446-441F-99DD-107950DAF3C4}" srcOrd="3" destOrd="0" presId="urn:microsoft.com/office/officeart/2005/8/layout/cycle3"/>
    <dgm:cxn modelId="{8BBC1554-09CC-461C-953C-E384F8F3C287}" type="presParOf" srcId="{EF0E216C-E65E-4A2F-BFEB-4FED8E3D59FB}" destId="{CA316CED-E30A-43F1-8D51-87B05438F93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pList2" loCatId="picture" qsTypeId="urn:microsoft.com/office/officeart/2005/8/quickstyle/simple1" qsCatId="simple" csTypeId="urn:microsoft.com/office/officeart/2005/8/colors/accent4_1" csCatId="accent4" phldr="1"/>
      <dgm:spPr/>
    </dgm:pt>
    <dgm:pt modelId="{00EF4178-B1A1-4542-904D-44B2EA21ECCF}">
      <dgm:prSet/>
      <dgm:spPr/>
      <dgm:t>
        <a:bodyPr/>
        <a:lstStyle/>
        <a:p>
          <a:r>
            <a:rPr lang="en-US" b="1" dirty="0"/>
            <a:t>PRODUSEN DATA</a:t>
          </a:r>
        </a:p>
        <a:p>
          <a:endParaRPr lang="en-US" dirty="0"/>
        </a:p>
        <a:p>
          <a:r>
            <a:rPr lang="en-US" dirty="0" err="1"/>
            <a:t>Instansi</a:t>
          </a:r>
          <a:r>
            <a:rPr lang="en-US" dirty="0"/>
            <a:t> Daerah yang </a:t>
          </a:r>
          <a:r>
            <a:rPr lang="en-US" dirty="0" err="1"/>
            <a:t>melakukan</a:t>
          </a:r>
          <a:r>
            <a:rPr lang="en-US" dirty="0"/>
            <a:t> </a:t>
          </a:r>
          <a:r>
            <a:rPr lang="en-US" dirty="0" err="1"/>
            <a:t>kegiatan</a:t>
          </a:r>
          <a:r>
            <a:rPr lang="en-US" dirty="0"/>
            <a:t> </a:t>
          </a:r>
          <a:r>
            <a:rPr lang="en-US" dirty="0" err="1"/>
            <a:t>pengumpulan</a:t>
          </a:r>
          <a:r>
            <a:rPr lang="en-US" dirty="0"/>
            <a:t> data</a:t>
          </a:r>
          <a:endParaRPr lang="es-ES" dirty="0"/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/>
      <dgm:spPr/>
      <dgm:t>
        <a:bodyPr/>
        <a:lstStyle/>
        <a:p>
          <a:r>
            <a:rPr lang="en-US" b="1" dirty="0"/>
            <a:t>WALIDATA</a:t>
          </a:r>
        </a:p>
        <a:p>
          <a:r>
            <a:rPr lang="en-US" b="1" dirty="0"/>
            <a:t>PENDUKUNG</a:t>
          </a:r>
        </a:p>
        <a:p>
          <a:r>
            <a:rPr lang="en-US" dirty="0"/>
            <a:t>Unit </a:t>
          </a:r>
          <a:r>
            <a:rPr lang="en-US" dirty="0" err="1"/>
            <a:t>Kerja</a:t>
          </a:r>
          <a:r>
            <a:rPr lang="en-US" dirty="0"/>
            <a:t> di </a:t>
          </a:r>
          <a:r>
            <a:rPr lang="en-US" dirty="0" err="1"/>
            <a:t>instansi</a:t>
          </a:r>
          <a:r>
            <a:rPr lang="en-US" dirty="0"/>
            <a:t> Daerah </a:t>
          </a:r>
          <a:r>
            <a:rPr lang="en-US" dirty="0" err="1"/>
            <a:t>sesuai</a:t>
          </a:r>
          <a:r>
            <a:rPr lang="en-US" dirty="0"/>
            <a:t> </a:t>
          </a:r>
          <a:r>
            <a:rPr lang="en-US" dirty="0" err="1"/>
            <a:t>penugasandari</a:t>
          </a:r>
          <a:r>
            <a:rPr lang="en-US" dirty="0"/>
            <a:t> </a:t>
          </a:r>
          <a:r>
            <a:rPr lang="en-US" dirty="0" err="1"/>
            <a:t>Kepala</a:t>
          </a:r>
          <a:r>
            <a:rPr lang="en-US" dirty="0"/>
            <a:t> Daerah</a:t>
          </a:r>
          <a:endParaRPr lang="en-ID" dirty="0"/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/>
      <dgm:spPr/>
      <dgm:t>
        <a:bodyPr/>
        <a:lstStyle/>
        <a:p>
          <a:r>
            <a:rPr lang="en-US" b="1" dirty="0"/>
            <a:t>PEMBINA DATA</a:t>
          </a:r>
        </a:p>
        <a:p>
          <a:endParaRPr lang="en-US" b="1" dirty="0"/>
        </a:p>
        <a:p>
          <a:r>
            <a:rPr lang="en-US" dirty="0"/>
            <a:t>1. BPS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2. </a:t>
          </a:r>
          <a:r>
            <a:rPr lang="en-US" dirty="0" err="1"/>
            <a:t>Instansi</a:t>
          </a:r>
          <a:r>
            <a:rPr lang="en-US" dirty="0"/>
            <a:t> Daerah yang </a:t>
          </a:r>
          <a:r>
            <a:rPr lang="en-US" dirty="0" err="1"/>
            <a:t>diberikan</a:t>
          </a:r>
          <a:r>
            <a:rPr lang="en-US" dirty="0"/>
            <a:t> </a:t>
          </a:r>
          <a:r>
            <a:rPr lang="en-US" dirty="0" err="1"/>
            <a:t>penugasan</a:t>
          </a:r>
          <a:r>
            <a:rPr lang="en-US" dirty="0"/>
            <a:t> </a:t>
          </a:r>
          <a:r>
            <a:rPr lang="en-US" dirty="0" err="1"/>
            <a:t>sebagai</a:t>
          </a:r>
          <a:r>
            <a:rPr lang="en-US" dirty="0"/>
            <a:t> </a:t>
          </a:r>
          <a:r>
            <a:rPr lang="en-US" dirty="0" err="1"/>
            <a:t>pengelola</a:t>
          </a:r>
          <a:r>
            <a:rPr lang="en-US" dirty="0"/>
            <a:t> </a:t>
          </a:r>
          <a:r>
            <a:rPr lang="en-US" dirty="0" err="1"/>
            <a:t>simpul</a:t>
          </a:r>
          <a:r>
            <a:rPr lang="en-US" dirty="0"/>
            <a:t> </a:t>
          </a:r>
          <a:r>
            <a:rPr lang="en-US" dirty="0" err="1"/>
            <a:t>jaringan</a:t>
          </a:r>
          <a:r>
            <a:rPr lang="en-US" dirty="0"/>
            <a:t> </a:t>
          </a:r>
          <a:r>
            <a:rPr lang="en-US" dirty="0" err="1"/>
            <a:t>Pemda</a:t>
          </a:r>
          <a:endParaRPr lang="en-ID" dirty="0"/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/>
      <dgm:spPr/>
      <dgm:t>
        <a:bodyPr/>
        <a:lstStyle/>
        <a:p>
          <a:r>
            <a:rPr lang="en-US" b="1" dirty="0"/>
            <a:t>WALIDATA</a:t>
          </a:r>
        </a:p>
        <a:p>
          <a:endParaRPr lang="en-US" b="1" dirty="0"/>
        </a:p>
        <a:p>
          <a:r>
            <a:rPr lang="en-US" dirty="0" err="1"/>
            <a:t>Instansi</a:t>
          </a:r>
          <a:r>
            <a:rPr lang="en-US" dirty="0"/>
            <a:t> Daerah yang </a:t>
          </a:r>
          <a:r>
            <a:rPr lang="en-US" dirty="0" err="1"/>
            <a:t>bertugas</a:t>
          </a:r>
          <a:r>
            <a:rPr lang="en-US" dirty="0"/>
            <a:t> </a:t>
          </a:r>
          <a:r>
            <a:rPr lang="en-US" dirty="0" err="1"/>
            <a:t>mengelola</a:t>
          </a:r>
          <a:r>
            <a:rPr lang="en-US" dirty="0"/>
            <a:t> dan </a:t>
          </a:r>
          <a:r>
            <a:rPr lang="en-US" dirty="0" err="1"/>
            <a:t>menyebarluaskan</a:t>
          </a:r>
          <a:r>
            <a:rPr lang="en-US" dirty="0"/>
            <a:t> data</a:t>
          </a:r>
          <a:endParaRPr lang="en-ID" dirty="0"/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FB40F463-AB34-4807-B64D-ABA590885E88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FEA4DB7A-E077-425A-8BBA-B657FD319469}" type="pres">
      <dgm:prSet presAssocID="{78DC74EA-C0F9-4AC5-83F2-AA2315D74F46}" presName="bkgdShp" presStyleLbl="alignAccFollowNode1" presStyleIdx="0" presStyleCnt="1"/>
      <dgm:spPr/>
    </dgm:pt>
    <dgm:pt modelId="{FBE88E65-AB38-485F-AC97-38F70B02BF2D}" type="pres">
      <dgm:prSet presAssocID="{78DC74EA-C0F9-4AC5-83F2-AA2315D74F46}" presName="linComp" presStyleCnt="0"/>
      <dgm:spPr/>
    </dgm:pt>
    <dgm:pt modelId="{72EEDF7A-A906-47BC-AE26-92C2A2F57FCB}" type="pres">
      <dgm:prSet presAssocID="{B2AFAA91-6EF7-47E0-9CCB-DDDE62CDDD8E}" presName="compNode" presStyleCnt="0"/>
      <dgm:spPr/>
    </dgm:pt>
    <dgm:pt modelId="{E7A85A42-313B-4BEF-84E5-F6CD07C5337C}" type="pres">
      <dgm:prSet presAssocID="{B2AFAA91-6EF7-47E0-9CCB-DDDE62CDDD8E}" presName="node" presStyleLbl="node1" presStyleIdx="0" presStyleCnt="4">
        <dgm:presLayoutVars>
          <dgm:bulletEnabled val="1"/>
        </dgm:presLayoutVars>
      </dgm:prSet>
      <dgm:spPr/>
    </dgm:pt>
    <dgm:pt modelId="{683BDF4C-32EA-4BE7-BD20-2B0E2708E44D}" type="pres">
      <dgm:prSet presAssocID="{B2AFAA91-6EF7-47E0-9CCB-DDDE62CDDD8E}" presName="invisiNode" presStyleLbl="node1" presStyleIdx="0" presStyleCnt="4"/>
      <dgm:spPr/>
    </dgm:pt>
    <dgm:pt modelId="{4D220380-AA74-4913-BFD7-D7EB0A94C8AC}" type="pres">
      <dgm:prSet presAssocID="{B2AFAA91-6EF7-47E0-9CCB-DDDE62CDDD8E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8442F6B0-09CD-4D7F-B6BA-0DB4CD37387F}" type="pres">
      <dgm:prSet presAssocID="{DC02D6EE-036F-4AAC-B10F-749DADDCAC0F}" presName="sibTrans" presStyleLbl="sibTrans2D1" presStyleIdx="0" presStyleCnt="0"/>
      <dgm:spPr/>
    </dgm:pt>
    <dgm:pt modelId="{EADD624D-D1DE-4FF7-9CB6-BAB218F0BA2F}" type="pres">
      <dgm:prSet presAssocID="{4B80DFF1-D4A4-41F7-BB5B-725BB0782FAB}" presName="compNode" presStyleCnt="0"/>
      <dgm:spPr/>
    </dgm:pt>
    <dgm:pt modelId="{9BB67A88-41F5-49F5-844C-2CB2D51806D6}" type="pres">
      <dgm:prSet presAssocID="{4B80DFF1-D4A4-41F7-BB5B-725BB0782FAB}" presName="node" presStyleLbl="node1" presStyleIdx="1" presStyleCnt="4">
        <dgm:presLayoutVars>
          <dgm:bulletEnabled val="1"/>
        </dgm:presLayoutVars>
      </dgm:prSet>
      <dgm:spPr/>
    </dgm:pt>
    <dgm:pt modelId="{E309C5CB-1A66-438D-AF24-00AA930B0D05}" type="pres">
      <dgm:prSet presAssocID="{4B80DFF1-D4A4-41F7-BB5B-725BB0782FAB}" presName="invisiNode" presStyleLbl="node1" presStyleIdx="1" presStyleCnt="4"/>
      <dgm:spPr/>
    </dgm:pt>
    <dgm:pt modelId="{71AF96BB-3D23-4B7F-B0E9-542546B88292}" type="pres">
      <dgm:prSet presAssocID="{4B80DFF1-D4A4-41F7-BB5B-725BB0782FAB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871013F9-C7C7-4AE2-BB52-19F96D6A4997}" type="pres">
      <dgm:prSet presAssocID="{B28F8C96-B861-439C-B27B-F7A713D2E7E3}" presName="sibTrans" presStyleLbl="sibTrans2D1" presStyleIdx="0" presStyleCnt="0"/>
      <dgm:spPr/>
    </dgm:pt>
    <dgm:pt modelId="{B0CBF6BC-E72C-4932-87BB-B7E447987337}" type="pres">
      <dgm:prSet presAssocID="{5C2809EC-F87D-445B-85C2-1EB449D66F46}" presName="compNode" presStyleCnt="0"/>
      <dgm:spPr/>
    </dgm:pt>
    <dgm:pt modelId="{1B23A8B1-268E-4D96-A0A9-6987FFADB694}" type="pres">
      <dgm:prSet presAssocID="{5C2809EC-F87D-445B-85C2-1EB449D66F46}" presName="node" presStyleLbl="node1" presStyleIdx="2" presStyleCnt="4">
        <dgm:presLayoutVars>
          <dgm:bulletEnabled val="1"/>
        </dgm:presLayoutVars>
      </dgm:prSet>
      <dgm:spPr/>
    </dgm:pt>
    <dgm:pt modelId="{8DB8804B-9F0D-4197-8FF8-13AC0B4B5E60}" type="pres">
      <dgm:prSet presAssocID="{5C2809EC-F87D-445B-85C2-1EB449D66F46}" presName="invisiNode" presStyleLbl="node1" presStyleIdx="2" presStyleCnt="4"/>
      <dgm:spPr/>
    </dgm:pt>
    <dgm:pt modelId="{7B1624F6-6167-4CD2-961E-E39042E6A680}" type="pres">
      <dgm:prSet presAssocID="{5C2809EC-F87D-445B-85C2-1EB449D66F46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Open book with solid fill"/>
        </a:ext>
      </dgm:extLst>
    </dgm:pt>
    <dgm:pt modelId="{49031F33-AE89-4560-9EFD-0AD7DFAFA4D7}" type="pres">
      <dgm:prSet presAssocID="{052E3462-2038-4812-9E1D-3E6293787461}" presName="sibTrans" presStyleLbl="sibTrans2D1" presStyleIdx="0" presStyleCnt="0"/>
      <dgm:spPr/>
    </dgm:pt>
    <dgm:pt modelId="{82968599-073C-4D5C-8439-CEB25EC94619}" type="pres">
      <dgm:prSet presAssocID="{00EF4178-B1A1-4542-904D-44B2EA21ECCF}" presName="compNode" presStyleCnt="0"/>
      <dgm:spPr/>
    </dgm:pt>
    <dgm:pt modelId="{365FC848-D1FF-4574-83B1-87C7626AD966}" type="pres">
      <dgm:prSet presAssocID="{00EF4178-B1A1-4542-904D-44B2EA21ECCF}" presName="node" presStyleLbl="node1" presStyleIdx="3" presStyleCnt="4">
        <dgm:presLayoutVars>
          <dgm:bulletEnabled val="1"/>
        </dgm:presLayoutVars>
      </dgm:prSet>
      <dgm:spPr/>
    </dgm:pt>
    <dgm:pt modelId="{5897C977-F744-4017-A893-E47E7B9F8574}" type="pres">
      <dgm:prSet presAssocID="{00EF4178-B1A1-4542-904D-44B2EA21ECCF}" presName="invisiNode" presStyleLbl="node1" presStyleIdx="3" presStyleCnt="4"/>
      <dgm:spPr/>
    </dgm:pt>
    <dgm:pt modelId="{1D63DD08-8547-445D-95E9-7664B9896F7A}" type="pres">
      <dgm:prSet presAssocID="{00EF4178-B1A1-4542-904D-44B2EA21ECCF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</dgm:ptLst>
  <dgm:cxnLst>
    <dgm:cxn modelId="{A8B2D410-7EBF-4821-82D8-63901038DE87}" type="presOf" srcId="{00EF4178-B1A1-4542-904D-44B2EA21ECCF}" destId="{365FC848-D1FF-4574-83B1-87C7626AD966}" srcOrd="0" destOrd="0" presId="urn:microsoft.com/office/officeart/2005/8/layout/pList2"/>
    <dgm:cxn modelId="{1E12F818-DA48-400B-804B-891D111DF6D2}" type="presOf" srcId="{4B80DFF1-D4A4-41F7-BB5B-725BB0782FAB}" destId="{9BB67A88-41F5-49F5-844C-2CB2D51806D6}" srcOrd="0" destOrd="0" presId="urn:microsoft.com/office/officeart/2005/8/layout/pList2"/>
    <dgm:cxn modelId="{1727F26C-2A13-487A-8DD8-9E2CF1B035D6}" type="presOf" srcId="{78DC74EA-C0F9-4AC5-83F2-AA2315D74F46}" destId="{FB40F463-AB34-4807-B64D-ABA590885E88}" srcOrd="0" destOrd="0" presId="urn:microsoft.com/office/officeart/2005/8/layout/pList2"/>
    <dgm:cxn modelId="{C8811374-08B3-4E84-8629-69CECC1335F0}" type="presOf" srcId="{052E3462-2038-4812-9E1D-3E6293787461}" destId="{49031F33-AE89-4560-9EFD-0AD7DFAFA4D7}" srcOrd="0" destOrd="0" presId="urn:microsoft.com/office/officeart/2005/8/layout/pList2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5D787BA5-FAF0-4BC4-BAD1-FE5251DA716D}" type="presOf" srcId="{B2AFAA91-6EF7-47E0-9CCB-DDDE62CDDD8E}" destId="{E7A85A42-313B-4BEF-84E5-F6CD07C5337C}" srcOrd="0" destOrd="0" presId="urn:microsoft.com/office/officeart/2005/8/layout/pList2"/>
    <dgm:cxn modelId="{A724B0A8-8AC3-4C59-9516-BE2AA3ED8ECC}" srcId="{78DC74EA-C0F9-4AC5-83F2-AA2315D74F46}" destId="{00EF4178-B1A1-4542-904D-44B2EA21ECCF}" srcOrd="3" destOrd="0" parTransId="{80966EDC-8CBC-45E1-9AE8-668D7DF5C2DB}" sibTransId="{D442511D-DDB8-4DD0-A679-9306F9952F93}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896DA9C3-24DB-4639-9FE3-3849004B91CB}" type="presOf" srcId="{DC02D6EE-036F-4AAC-B10F-749DADDCAC0F}" destId="{8442F6B0-09CD-4D7F-B6BA-0DB4CD37387F}" srcOrd="0" destOrd="0" presId="urn:microsoft.com/office/officeart/2005/8/layout/pList2"/>
    <dgm:cxn modelId="{825AEFF2-8691-4022-841E-99251839F760}" type="presOf" srcId="{B28F8C96-B861-439C-B27B-F7A713D2E7E3}" destId="{871013F9-C7C7-4AE2-BB52-19F96D6A4997}" srcOrd="0" destOrd="0" presId="urn:microsoft.com/office/officeart/2005/8/layout/pList2"/>
    <dgm:cxn modelId="{7C2BA3FA-5DD8-46E7-83A7-69A1B032F128}" type="presOf" srcId="{5C2809EC-F87D-445B-85C2-1EB449D66F46}" destId="{1B23A8B1-268E-4D96-A0A9-6987FFADB694}" srcOrd="0" destOrd="0" presId="urn:microsoft.com/office/officeart/2005/8/layout/pList2"/>
    <dgm:cxn modelId="{42646F27-DC8C-4586-B008-7115D24BDA2B}" type="presParOf" srcId="{FB40F463-AB34-4807-B64D-ABA590885E88}" destId="{FEA4DB7A-E077-425A-8BBA-B657FD319469}" srcOrd="0" destOrd="0" presId="urn:microsoft.com/office/officeart/2005/8/layout/pList2"/>
    <dgm:cxn modelId="{80A63747-AD07-4639-B4D6-3D4997C92F9C}" type="presParOf" srcId="{FB40F463-AB34-4807-B64D-ABA590885E88}" destId="{FBE88E65-AB38-485F-AC97-38F70B02BF2D}" srcOrd="1" destOrd="0" presId="urn:microsoft.com/office/officeart/2005/8/layout/pList2"/>
    <dgm:cxn modelId="{4597E89B-777C-43E4-ADDF-D9439DBDC3FC}" type="presParOf" srcId="{FBE88E65-AB38-485F-AC97-38F70B02BF2D}" destId="{72EEDF7A-A906-47BC-AE26-92C2A2F57FCB}" srcOrd="0" destOrd="0" presId="urn:microsoft.com/office/officeart/2005/8/layout/pList2"/>
    <dgm:cxn modelId="{F21C5778-535A-4424-B5BE-A494BFF40EA7}" type="presParOf" srcId="{72EEDF7A-A906-47BC-AE26-92C2A2F57FCB}" destId="{E7A85A42-313B-4BEF-84E5-F6CD07C5337C}" srcOrd="0" destOrd="0" presId="urn:microsoft.com/office/officeart/2005/8/layout/pList2"/>
    <dgm:cxn modelId="{7E63FEED-2807-448A-8A29-68A86ECA7E8C}" type="presParOf" srcId="{72EEDF7A-A906-47BC-AE26-92C2A2F57FCB}" destId="{683BDF4C-32EA-4BE7-BD20-2B0E2708E44D}" srcOrd="1" destOrd="0" presId="urn:microsoft.com/office/officeart/2005/8/layout/pList2"/>
    <dgm:cxn modelId="{E38C4455-5F8E-42B9-B406-1967ECABC3AA}" type="presParOf" srcId="{72EEDF7A-A906-47BC-AE26-92C2A2F57FCB}" destId="{4D220380-AA74-4913-BFD7-D7EB0A94C8AC}" srcOrd="2" destOrd="0" presId="urn:microsoft.com/office/officeart/2005/8/layout/pList2"/>
    <dgm:cxn modelId="{7EC72D64-B183-464C-8F74-2E6A0109152C}" type="presParOf" srcId="{FBE88E65-AB38-485F-AC97-38F70B02BF2D}" destId="{8442F6B0-09CD-4D7F-B6BA-0DB4CD37387F}" srcOrd="1" destOrd="0" presId="urn:microsoft.com/office/officeart/2005/8/layout/pList2"/>
    <dgm:cxn modelId="{4C0D4966-6836-46B0-BA2B-3D671FA77109}" type="presParOf" srcId="{FBE88E65-AB38-485F-AC97-38F70B02BF2D}" destId="{EADD624D-D1DE-4FF7-9CB6-BAB218F0BA2F}" srcOrd="2" destOrd="0" presId="urn:microsoft.com/office/officeart/2005/8/layout/pList2"/>
    <dgm:cxn modelId="{8CB57565-9D30-4732-BB97-882088387169}" type="presParOf" srcId="{EADD624D-D1DE-4FF7-9CB6-BAB218F0BA2F}" destId="{9BB67A88-41F5-49F5-844C-2CB2D51806D6}" srcOrd="0" destOrd="0" presId="urn:microsoft.com/office/officeart/2005/8/layout/pList2"/>
    <dgm:cxn modelId="{6E82B982-0D81-40E0-A0F9-B2F0675D0EDE}" type="presParOf" srcId="{EADD624D-D1DE-4FF7-9CB6-BAB218F0BA2F}" destId="{E309C5CB-1A66-438D-AF24-00AA930B0D05}" srcOrd="1" destOrd="0" presId="urn:microsoft.com/office/officeart/2005/8/layout/pList2"/>
    <dgm:cxn modelId="{23255B14-92DC-44A0-85C3-14097C85264B}" type="presParOf" srcId="{EADD624D-D1DE-4FF7-9CB6-BAB218F0BA2F}" destId="{71AF96BB-3D23-4B7F-B0E9-542546B88292}" srcOrd="2" destOrd="0" presId="urn:microsoft.com/office/officeart/2005/8/layout/pList2"/>
    <dgm:cxn modelId="{DF84A57B-D41A-4814-B291-83605135556D}" type="presParOf" srcId="{FBE88E65-AB38-485F-AC97-38F70B02BF2D}" destId="{871013F9-C7C7-4AE2-BB52-19F96D6A4997}" srcOrd="3" destOrd="0" presId="urn:microsoft.com/office/officeart/2005/8/layout/pList2"/>
    <dgm:cxn modelId="{446225D4-6027-4E1E-9A9A-5E20283F6C97}" type="presParOf" srcId="{FBE88E65-AB38-485F-AC97-38F70B02BF2D}" destId="{B0CBF6BC-E72C-4932-87BB-B7E447987337}" srcOrd="4" destOrd="0" presId="urn:microsoft.com/office/officeart/2005/8/layout/pList2"/>
    <dgm:cxn modelId="{A837E895-BB53-4501-96A7-9B15504E7FBD}" type="presParOf" srcId="{B0CBF6BC-E72C-4932-87BB-B7E447987337}" destId="{1B23A8B1-268E-4D96-A0A9-6987FFADB694}" srcOrd="0" destOrd="0" presId="urn:microsoft.com/office/officeart/2005/8/layout/pList2"/>
    <dgm:cxn modelId="{438BA6CE-9C11-4EB6-A2A3-7A65561D0137}" type="presParOf" srcId="{B0CBF6BC-E72C-4932-87BB-B7E447987337}" destId="{8DB8804B-9F0D-4197-8FF8-13AC0B4B5E60}" srcOrd="1" destOrd="0" presId="urn:microsoft.com/office/officeart/2005/8/layout/pList2"/>
    <dgm:cxn modelId="{CA80093B-8ECF-47A5-91EC-1B92ECB0DFE5}" type="presParOf" srcId="{B0CBF6BC-E72C-4932-87BB-B7E447987337}" destId="{7B1624F6-6167-4CD2-961E-E39042E6A680}" srcOrd="2" destOrd="0" presId="urn:microsoft.com/office/officeart/2005/8/layout/pList2"/>
    <dgm:cxn modelId="{CF6DD0BD-C84A-4F44-82C5-8E8000589B9B}" type="presParOf" srcId="{FBE88E65-AB38-485F-AC97-38F70B02BF2D}" destId="{49031F33-AE89-4560-9EFD-0AD7DFAFA4D7}" srcOrd="5" destOrd="0" presId="urn:microsoft.com/office/officeart/2005/8/layout/pList2"/>
    <dgm:cxn modelId="{C2DA5B60-4516-4AFC-A8C3-782228D8219E}" type="presParOf" srcId="{FBE88E65-AB38-485F-AC97-38F70B02BF2D}" destId="{82968599-073C-4D5C-8439-CEB25EC94619}" srcOrd="6" destOrd="0" presId="urn:microsoft.com/office/officeart/2005/8/layout/pList2"/>
    <dgm:cxn modelId="{9CA16297-B351-43F9-A6E9-207340AA6A65}" type="presParOf" srcId="{82968599-073C-4D5C-8439-CEB25EC94619}" destId="{365FC848-D1FF-4574-83B1-87C7626AD966}" srcOrd="0" destOrd="0" presId="urn:microsoft.com/office/officeart/2005/8/layout/pList2"/>
    <dgm:cxn modelId="{228386CA-B45C-494B-9497-396895B7928C}" type="presParOf" srcId="{82968599-073C-4D5C-8439-CEB25EC94619}" destId="{5897C977-F744-4017-A893-E47E7B9F8574}" srcOrd="1" destOrd="0" presId="urn:microsoft.com/office/officeart/2005/8/layout/pList2"/>
    <dgm:cxn modelId="{066558FC-F770-49EB-B173-D91F3B12FF30}" type="presParOf" srcId="{82968599-073C-4D5C-8439-CEB25EC94619}" destId="{1D63DD08-8547-445D-95E9-7664B9896F7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C74EA-C0F9-4AC5-83F2-AA2315D74F46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</dgm:pt>
    <dgm:pt modelId="{00EF4178-B1A1-4542-904D-44B2EA21ECCF}">
      <dgm:prSet/>
      <dgm:spPr/>
      <dgm:t>
        <a:bodyPr/>
        <a:lstStyle/>
        <a:p>
          <a:r>
            <a:rPr lang="en-US" dirty="0"/>
            <a:t>UNTUK DATA YANG PEMANFAATANNYA UNTUK KEBUTUHAN SUATU INSTANSI, MAKA DAPAT 	MERUJUK PADA KETETAPAN MENTERI/KEPALA INSTANSI PUSAT</a:t>
          </a:r>
          <a:endParaRPr lang="es-ES" dirty="0"/>
        </a:p>
      </dgm:t>
    </dgm:pt>
    <dgm:pt modelId="{80966EDC-8CBC-45E1-9AE8-668D7DF5C2DB}" type="parTrans" cxnId="{A724B0A8-8AC3-4C59-9516-BE2AA3ED8ECC}">
      <dgm:prSet/>
      <dgm:spPr/>
      <dgm:t>
        <a:bodyPr/>
        <a:lstStyle/>
        <a:p>
          <a:endParaRPr lang="en-ID"/>
        </a:p>
      </dgm:t>
    </dgm:pt>
    <dgm:pt modelId="{D442511D-DDB8-4DD0-A679-9306F9952F93}" type="sibTrans" cxnId="{A724B0A8-8AC3-4C59-9516-BE2AA3ED8ECC}">
      <dgm:prSet/>
      <dgm:spPr/>
      <dgm:t>
        <a:bodyPr/>
        <a:lstStyle/>
        <a:p>
          <a:endParaRPr lang="en-ID"/>
        </a:p>
      </dgm:t>
    </dgm:pt>
    <dgm:pt modelId="{5C2809EC-F87D-445B-85C2-1EB449D66F46}">
      <dgm:prSet/>
      <dgm:spPr/>
      <dgm:t>
        <a:bodyPr/>
        <a:lstStyle/>
        <a:p>
          <a:r>
            <a:rPr lang="en-US" dirty="0"/>
            <a:t>DATA YANG DIHASILKAN OLEH PRODUSEN DATA HARUS MENGIKUTI STANDAR DATA YANG 		 	DITETAPKAN PEMBINA DATA</a:t>
          </a:r>
          <a:endParaRPr lang="en-ID" dirty="0"/>
        </a:p>
      </dgm:t>
    </dgm:pt>
    <dgm:pt modelId="{01968C36-EDEC-4248-BE7D-E63BD5C4700B}" type="parTrans" cxnId="{A599C196-B4B1-4F9D-82BF-FF9498FCC5DB}">
      <dgm:prSet/>
      <dgm:spPr/>
      <dgm:t>
        <a:bodyPr/>
        <a:lstStyle/>
        <a:p>
          <a:endParaRPr lang="en-ID"/>
        </a:p>
      </dgm:t>
    </dgm:pt>
    <dgm:pt modelId="{052E3462-2038-4812-9E1D-3E6293787461}" type="sibTrans" cxnId="{A599C196-B4B1-4F9D-82BF-FF9498FCC5DB}">
      <dgm:prSet/>
      <dgm:spPr/>
      <dgm:t>
        <a:bodyPr/>
        <a:lstStyle/>
        <a:p>
          <a:endParaRPr lang="en-ID"/>
        </a:p>
      </dgm:t>
    </dgm:pt>
    <dgm:pt modelId="{B2AFAA91-6EF7-47E0-9CCB-DDDE62CDDD8E}">
      <dgm:prSet/>
      <dgm:spPr/>
      <dgm:t>
        <a:bodyPr/>
        <a:lstStyle/>
        <a:p>
          <a:r>
            <a:rPr lang="en-US" dirty="0"/>
            <a:t>SETIAP DATA STATISTIK YANG DIHASILKAN MERUJUK PADA SATU STANDAR YANG SAMA</a:t>
          </a:r>
          <a:endParaRPr lang="en-ID" dirty="0"/>
        </a:p>
      </dgm:t>
    </dgm:pt>
    <dgm:pt modelId="{A1A22AB4-D2A2-41B0-822C-89C14D87F795}" type="parTrans" cxnId="{18F207BC-D8D9-449B-A6DD-5B4C3A2A30B7}">
      <dgm:prSet/>
      <dgm:spPr/>
      <dgm:t>
        <a:bodyPr/>
        <a:lstStyle/>
        <a:p>
          <a:endParaRPr lang="en-ID"/>
        </a:p>
      </dgm:t>
    </dgm:pt>
    <dgm:pt modelId="{DC02D6EE-036F-4AAC-B10F-749DADDCAC0F}" type="sibTrans" cxnId="{18F207BC-D8D9-449B-A6DD-5B4C3A2A30B7}">
      <dgm:prSet/>
      <dgm:spPr/>
      <dgm:t>
        <a:bodyPr/>
        <a:lstStyle/>
        <a:p>
          <a:endParaRPr lang="en-ID"/>
        </a:p>
      </dgm:t>
    </dgm:pt>
    <dgm:pt modelId="{4B80DFF1-D4A4-41F7-BB5B-725BB0782FAB}">
      <dgm:prSet/>
      <dgm:spPr/>
      <dgm:t>
        <a:bodyPr/>
        <a:lstStyle/>
        <a:p>
          <a:r>
            <a:rPr lang="en-US" dirty="0"/>
            <a:t>PELAKSANAAN DAN PENGELOLAAN MENGACU PADA PERATURAN BPS NO 4 TAHUN 2020</a:t>
          </a:r>
          <a:endParaRPr lang="en-ID" dirty="0"/>
        </a:p>
      </dgm:t>
    </dgm:pt>
    <dgm:pt modelId="{6D65C279-4617-438F-8ABA-203C9BDF9DB1}" type="parTrans" cxnId="{2172B8A0-4B1F-4B70-BA4A-F120AAA59E95}">
      <dgm:prSet/>
      <dgm:spPr/>
      <dgm:t>
        <a:bodyPr/>
        <a:lstStyle/>
        <a:p>
          <a:endParaRPr lang="en-ID"/>
        </a:p>
      </dgm:t>
    </dgm:pt>
    <dgm:pt modelId="{B28F8C96-B861-439C-B27B-F7A713D2E7E3}" type="sibTrans" cxnId="{2172B8A0-4B1F-4B70-BA4A-F120AAA59E95}">
      <dgm:prSet/>
      <dgm:spPr/>
      <dgm:t>
        <a:bodyPr/>
        <a:lstStyle/>
        <a:p>
          <a:endParaRPr lang="en-ID"/>
        </a:p>
      </dgm:t>
    </dgm:pt>
    <dgm:pt modelId="{D54FC50D-F2A5-49BF-A18F-A260A531DC6F}" type="pres">
      <dgm:prSet presAssocID="{78DC74EA-C0F9-4AC5-83F2-AA2315D74F46}" presName="Name0" presStyleCnt="0">
        <dgm:presLayoutVars>
          <dgm:dir/>
          <dgm:resizeHandles val="exact"/>
        </dgm:presLayoutVars>
      </dgm:prSet>
      <dgm:spPr/>
    </dgm:pt>
    <dgm:pt modelId="{EF0E216C-E65E-4A2F-BFEB-4FED8E3D59FB}" type="pres">
      <dgm:prSet presAssocID="{78DC74EA-C0F9-4AC5-83F2-AA2315D74F46}" presName="cycle" presStyleCnt="0"/>
      <dgm:spPr/>
    </dgm:pt>
    <dgm:pt modelId="{58FEFB4B-7DB1-489E-A52E-A762C1DD0B72}" type="pres">
      <dgm:prSet presAssocID="{B2AFAA91-6EF7-47E0-9CCB-DDDE62CDDD8E}" presName="nodeFirstNode" presStyleLbl="node1" presStyleIdx="0" presStyleCnt="4" custRadScaleRad="100929">
        <dgm:presLayoutVars>
          <dgm:bulletEnabled val="1"/>
        </dgm:presLayoutVars>
      </dgm:prSet>
      <dgm:spPr/>
    </dgm:pt>
    <dgm:pt modelId="{69960129-1D1A-4CEF-B184-73E3A63565B1}" type="pres">
      <dgm:prSet presAssocID="{DC02D6EE-036F-4AAC-B10F-749DADDCAC0F}" presName="sibTransFirstNode" presStyleLbl="bgShp" presStyleIdx="0" presStyleCnt="1" custLinFactNeighborY="1074"/>
      <dgm:spPr/>
    </dgm:pt>
    <dgm:pt modelId="{CA1312F9-6F89-4F09-AE27-A9FFA1DDCC76}" type="pres">
      <dgm:prSet presAssocID="{4B80DFF1-D4A4-41F7-BB5B-725BB0782FAB}" presName="nodeFollowingNodes" presStyleLbl="node1" presStyleIdx="1" presStyleCnt="4">
        <dgm:presLayoutVars>
          <dgm:bulletEnabled val="1"/>
        </dgm:presLayoutVars>
      </dgm:prSet>
      <dgm:spPr/>
    </dgm:pt>
    <dgm:pt modelId="{460D4BA1-4446-441F-99DD-107950DAF3C4}" type="pres">
      <dgm:prSet presAssocID="{5C2809EC-F87D-445B-85C2-1EB449D66F46}" presName="nodeFollowingNodes" presStyleLbl="node1" presStyleIdx="2" presStyleCnt="4">
        <dgm:presLayoutVars>
          <dgm:bulletEnabled val="1"/>
        </dgm:presLayoutVars>
      </dgm:prSet>
      <dgm:spPr/>
    </dgm:pt>
    <dgm:pt modelId="{CA316CED-E30A-43F1-8D51-87B05438F93E}" type="pres">
      <dgm:prSet presAssocID="{00EF4178-B1A1-4542-904D-44B2EA21ECC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0A7CA143-5B77-43BE-BC27-42667D058A8F}" type="presOf" srcId="{78DC74EA-C0F9-4AC5-83F2-AA2315D74F46}" destId="{D54FC50D-F2A5-49BF-A18F-A260A531DC6F}" srcOrd="0" destOrd="0" presId="urn:microsoft.com/office/officeart/2005/8/layout/cycle3"/>
    <dgm:cxn modelId="{C5E0B078-D2E2-4E6E-93DB-45BB539DE5E2}" type="presOf" srcId="{5C2809EC-F87D-445B-85C2-1EB449D66F46}" destId="{460D4BA1-4446-441F-99DD-107950DAF3C4}" srcOrd="0" destOrd="0" presId="urn:microsoft.com/office/officeart/2005/8/layout/cycle3"/>
    <dgm:cxn modelId="{FEB7768C-93A5-497D-A0F1-206C1EEF1D52}" type="presOf" srcId="{B2AFAA91-6EF7-47E0-9CCB-DDDE62CDDD8E}" destId="{58FEFB4B-7DB1-489E-A52E-A762C1DD0B72}" srcOrd="0" destOrd="0" presId="urn:microsoft.com/office/officeart/2005/8/layout/cycle3"/>
    <dgm:cxn modelId="{A599C196-B4B1-4F9D-82BF-FF9498FCC5DB}" srcId="{78DC74EA-C0F9-4AC5-83F2-AA2315D74F46}" destId="{5C2809EC-F87D-445B-85C2-1EB449D66F46}" srcOrd="2" destOrd="0" parTransId="{01968C36-EDEC-4248-BE7D-E63BD5C4700B}" sibTransId="{052E3462-2038-4812-9E1D-3E6293787461}"/>
    <dgm:cxn modelId="{2172B8A0-4B1F-4B70-BA4A-F120AAA59E95}" srcId="{78DC74EA-C0F9-4AC5-83F2-AA2315D74F46}" destId="{4B80DFF1-D4A4-41F7-BB5B-725BB0782FAB}" srcOrd="1" destOrd="0" parTransId="{6D65C279-4617-438F-8ABA-203C9BDF9DB1}" sibTransId="{B28F8C96-B861-439C-B27B-F7A713D2E7E3}"/>
    <dgm:cxn modelId="{A724B0A8-8AC3-4C59-9516-BE2AA3ED8ECC}" srcId="{78DC74EA-C0F9-4AC5-83F2-AA2315D74F46}" destId="{00EF4178-B1A1-4542-904D-44B2EA21ECCF}" srcOrd="3" destOrd="0" parTransId="{80966EDC-8CBC-45E1-9AE8-668D7DF5C2DB}" sibTransId="{D442511D-DDB8-4DD0-A679-9306F9952F93}"/>
    <dgm:cxn modelId="{552A23B9-286D-4227-A748-9D21E7580794}" type="presOf" srcId="{00EF4178-B1A1-4542-904D-44B2EA21ECCF}" destId="{CA316CED-E30A-43F1-8D51-87B05438F93E}" srcOrd="0" destOrd="0" presId="urn:microsoft.com/office/officeart/2005/8/layout/cycle3"/>
    <dgm:cxn modelId="{18F207BC-D8D9-449B-A6DD-5B4C3A2A30B7}" srcId="{78DC74EA-C0F9-4AC5-83F2-AA2315D74F46}" destId="{B2AFAA91-6EF7-47E0-9CCB-DDDE62CDDD8E}" srcOrd="0" destOrd="0" parTransId="{A1A22AB4-D2A2-41B0-822C-89C14D87F795}" sibTransId="{DC02D6EE-036F-4AAC-B10F-749DADDCAC0F}"/>
    <dgm:cxn modelId="{9C59A3C6-74A5-4B4A-9F86-F6D514E2A191}" type="presOf" srcId="{4B80DFF1-D4A4-41F7-BB5B-725BB0782FAB}" destId="{CA1312F9-6F89-4F09-AE27-A9FFA1DDCC76}" srcOrd="0" destOrd="0" presId="urn:microsoft.com/office/officeart/2005/8/layout/cycle3"/>
    <dgm:cxn modelId="{4742B1CE-D804-47E4-B682-0BCB1D5344C8}" type="presOf" srcId="{DC02D6EE-036F-4AAC-B10F-749DADDCAC0F}" destId="{69960129-1D1A-4CEF-B184-73E3A63565B1}" srcOrd="0" destOrd="0" presId="urn:microsoft.com/office/officeart/2005/8/layout/cycle3"/>
    <dgm:cxn modelId="{7993FEF9-5E16-4175-B2F8-8B88C360E42E}" type="presParOf" srcId="{D54FC50D-F2A5-49BF-A18F-A260A531DC6F}" destId="{EF0E216C-E65E-4A2F-BFEB-4FED8E3D59FB}" srcOrd="0" destOrd="0" presId="urn:microsoft.com/office/officeart/2005/8/layout/cycle3"/>
    <dgm:cxn modelId="{3A3669CA-93DB-46DD-9113-3EF9AB803C4E}" type="presParOf" srcId="{EF0E216C-E65E-4A2F-BFEB-4FED8E3D59FB}" destId="{58FEFB4B-7DB1-489E-A52E-A762C1DD0B72}" srcOrd="0" destOrd="0" presId="urn:microsoft.com/office/officeart/2005/8/layout/cycle3"/>
    <dgm:cxn modelId="{1C6DCF41-BD64-4FC9-965D-856E24810BBA}" type="presParOf" srcId="{EF0E216C-E65E-4A2F-BFEB-4FED8E3D59FB}" destId="{69960129-1D1A-4CEF-B184-73E3A63565B1}" srcOrd="1" destOrd="0" presId="urn:microsoft.com/office/officeart/2005/8/layout/cycle3"/>
    <dgm:cxn modelId="{2B5D1D62-C1C1-4C7D-AFCA-6384F635E492}" type="presParOf" srcId="{EF0E216C-E65E-4A2F-BFEB-4FED8E3D59FB}" destId="{CA1312F9-6F89-4F09-AE27-A9FFA1DDCC76}" srcOrd="2" destOrd="0" presId="urn:microsoft.com/office/officeart/2005/8/layout/cycle3"/>
    <dgm:cxn modelId="{94148FC5-C9A6-490B-A37A-04CB75A989DB}" type="presParOf" srcId="{EF0E216C-E65E-4A2F-BFEB-4FED8E3D59FB}" destId="{460D4BA1-4446-441F-99DD-107950DAF3C4}" srcOrd="3" destOrd="0" presId="urn:microsoft.com/office/officeart/2005/8/layout/cycle3"/>
    <dgm:cxn modelId="{8BBC1554-09CC-461C-953C-E384F8F3C287}" type="presParOf" srcId="{EF0E216C-E65E-4A2F-BFEB-4FED8E3D59FB}" destId="{CA316CED-E30A-43F1-8D51-87B05438F93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32AEE7-05C0-4207-A12D-088555CAD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D"/>
        </a:p>
      </dgm:t>
    </dgm:pt>
    <dgm:pt modelId="{A0B57937-395E-4719-B3D6-E9113AD98E85}">
      <dgm:prSet phldrT="[Text]" custT="1"/>
      <dgm:spPr/>
      <dgm:t>
        <a:bodyPr/>
        <a:lstStyle/>
        <a:p>
          <a:r>
            <a:rPr lang="en-US" sz="1600" dirty="0"/>
            <a:t>NIK </a:t>
          </a:r>
          <a:r>
            <a:rPr lang="en-US" sz="1600" dirty="0" err="1"/>
            <a:t>sebagai</a:t>
          </a:r>
          <a:r>
            <a:rPr lang="en-US" sz="1600" dirty="0"/>
            <a:t> </a:t>
          </a:r>
          <a:r>
            <a:rPr lang="en-US" sz="1600" dirty="0" err="1"/>
            <a:t>Referensi</a:t>
          </a:r>
          <a:r>
            <a:rPr lang="en-US" sz="1600" dirty="0"/>
            <a:t> Tunggal </a:t>
          </a:r>
          <a:r>
            <a:rPr lang="en-US" sz="1600" dirty="0" err="1"/>
            <a:t>Penduduk</a:t>
          </a:r>
          <a:r>
            <a:rPr lang="en-US" sz="1600" dirty="0"/>
            <a:t> Indonesia</a:t>
          </a:r>
          <a:endParaRPr lang="en-ID" sz="1600" dirty="0"/>
        </a:p>
      </dgm:t>
    </dgm:pt>
    <dgm:pt modelId="{9A6AB102-4F7A-4D61-BEDF-525CB3042550}" type="parTrans" cxnId="{C135AF87-4916-4A1E-BEA5-E3ADEADD519E}">
      <dgm:prSet/>
      <dgm:spPr/>
      <dgm:t>
        <a:bodyPr/>
        <a:lstStyle/>
        <a:p>
          <a:endParaRPr lang="en-ID"/>
        </a:p>
      </dgm:t>
    </dgm:pt>
    <dgm:pt modelId="{C2625AA3-68EA-4431-AB5E-53159220AAD5}" type="sibTrans" cxnId="{C135AF87-4916-4A1E-BEA5-E3ADEADD519E}">
      <dgm:prSet/>
      <dgm:spPr/>
      <dgm:t>
        <a:bodyPr/>
        <a:lstStyle/>
        <a:p>
          <a:endParaRPr lang="en-ID"/>
        </a:p>
      </dgm:t>
    </dgm:pt>
    <dgm:pt modelId="{501AE78B-7014-43BB-AF8C-12E1C7CBF819}">
      <dgm:prSet phldrT="[Text]" custT="1"/>
      <dgm:spPr/>
      <dgm:t>
        <a:bodyPr/>
        <a:lstStyle/>
        <a:p>
          <a:r>
            <a:rPr lang="en-US" sz="1400" dirty="0" err="1"/>
            <a:t>Referensi</a:t>
          </a:r>
          <a:r>
            <a:rPr lang="en-US" sz="1400" dirty="0"/>
            <a:t> </a:t>
          </a:r>
          <a:r>
            <a:rPr lang="en-US" sz="1400" dirty="0" err="1"/>
            <a:t>Fasyankes</a:t>
          </a:r>
          <a:r>
            <a:rPr lang="en-US" sz="1400" dirty="0"/>
            <a:t> </a:t>
          </a:r>
          <a:r>
            <a:rPr lang="en-US" sz="1400" dirty="0" err="1"/>
            <a:t>penyepakatan</a:t>
          </a:r>
          <a:r>
            <a:rPr lang="en-US" sz="1400" dirty="0"/>
            <a:t> </a:t>
          </a:r>
          <a:r>
            <a:rPr lang="en-US" sz="1400" dirty="0" err="1"/>
            <a:t>pemaduan</a:t>
          </a:r>
          <a:r>
            <a:rPr lang="en-US" sz="1400" dirty="0"/>
            <a:t> </a:t>
          </a:r>
          <a:r>
            <a:rPr lang="en-US" sz="1400" dirty="0" err="1"/>
            <a:t>kode</a:t>
          </a:r>
          <a:r>
            <a:rPr lang="en-US" sz="1400" dirty="0"/>
            <a:t> </a:t>
          </a:r>
          <a:r>
            <a:rPr lang="en-US" sz="1400" dirty="0" err="1"/>
            <a:t>referensi</a:t>
          </a:r>
          <a:r>
            <a:rPr lang="en-US" sz="1400" dirty="0"/>
            <a:t> </a:t>
          </a:r>
          <a:r>
            <a:rPr lang="en-US" sz="1400" dirty="0" err="1"/>
            <a:t>fasilitas</a:t>
          </a:r>
          <a:r>
            <a:rPr lang="en-US" sz="1400" dirty="0"/>
            <a:t> </a:t>
          </a:r>
          <a:r>
            <a:rPr lang="en-US" sz="1400" dirty="0" err="1"/>
            <a:t>kesehatan</a:t>
          </a:r>
          <a:r>
            <a:rPr lang="en-US" sz="1400" dirty="0"/>
            <a:t> Bersama </a:t>
          </a:r>
          <a:r>
            <a:rPr lang="en-US" sz="1400" dirty="0" err="1"/>
            <a:t>Kemenkes</a:t>
          </a:r>
          <a:r>
            <a:rPr lang="en-US" sz="1400" dirty="0"/>
            <a:t> dan Dinas Kesehatan</a:t>
          </a:r>
          <a:endParaRPr lang="en-ID" sz="1400" dirty="0"/>
        </a:p>
      </dgm:t>
    </dgm:pt>
    <dgm:pt modelId="{41AD28A4-DCB2-400D-8047-F867478D3AAD}" type="parTrans" cxnId="{D9CDABAE-353E-4C6B-9A33-0E7F2117E569}">
      <dgm:prSet/>
      <dgm:spPr/>
      <dgm:t>
        <a:bodyPr/>
        <a:lstStyle/>
        <a:p>
          <a:endParaRPr lang="en-ID"/>
        </a:p>
      </dgm:t>
    </dgm:pt>
    <dgm:pt modelId="{C19D45CF-B309-4E96-8598-69927215B746}" type="sibTrans" cxnId="{D9CDABAE-353E-4C6B-9A33-0E7F2117E569}">
      <dgm:prSet/>
      <dgm:spPr/>
      <dgm:t>
        <a:bodyPr/>
        <a:lstStyle/>
        <a:p>
          <a:endParaRPr lang="en-ID"/>
        </a:p>
      </dgm:t>
    </dgm:pt>
    <dgm:pt modelId="{D931333A-F8E3-4EA8-9633-427C591AA353}">
      <dgm:prSet phldrT="[Text]" custT="1"/>
      <dgm:spPr/>
      <dgm:t>
        <a:bodyPr/>
        <a:lstStyle/>
        <a:p>
          <a:r>
            <a:rPr lang="en-US" sz="1400" i="1" dirty="0"/>
            <a:t>Bridging</a:t>
          </a:r>
          <a:r>
            <a:rPr lang="en-US" sz="1400" dirty="0"/>
            <a:t>/</a:t>
          </a:r>
          <a:r>
            <a:rPr lang="en-US" sz="1400" dirty="0" err="1"/>
            <a:t>relasi</a:t>
          </a:r>
          <a:r>
            <a:rPr lang="en-US" sz="1400" dirty="0"/>
            <a:t> </a:t>
          </a:r>
          <a:r>
            <a:rPr lang="en-US" sz="1400" dirty="0" err="1"/>
            <a:t>antar</a:t>
          </a:r>
          <a:r>
            <a:rPr lang="en-US" sz="1400" dirty="0"/>
            <a:t> Kode Wilayah </a:t>
          </a:r>
          <a:r>
            <a:rPr lang="en-US" sz="1400" dirty="0" err="1"/>
            <a:t>Administrasi</a:t>
          </a:r>
          <a:r>
            <a:rPr lang="en-US" sz="1400" dirty="0"/>
            <a:t> dan Wilayah </a:t>
          </a:r>
          <a:r>
            <a:rPr lang="en-US" sz="1400" dirty="0" err="1"/>
            <a:t>Kerja</a:t>
          </a:r>
          <a:r>
            <a:rPr lang="en-US" sz="1400" dirty="0"/>
            <a:t> </a:t>
          </a:r>
          <a:r>
            <a:rPr lang="en-US" sz="1400" dirty="0" err="1"/>
            <a:t>Statisik</a:t>
          </a:r>
          <a:r>
            <a:rPr lang="en-US" sz="1400" dirty="0"/>
            <a:t> (</a:t>
          </a:r>
          <a:r>
            <a:rPr lang="en-US" sz="1400" dirty="0" err="1"/>
            <a:t>Wilkerstat</a:t>
          </a:r>
          <a:r>
            <a:rPr lang="en-US" sz="1400" dirty="0"/>
            <a:t>) di sig.bps.go.id</a:t>
          </a:r>
          <a:endParaRPr lang="en-ID" sz="1400" dirty="0"/>
        </a:p>
      </dgm:t>
    </dgm:pt>
    <dgm:pt modelId="{559DFEDF-1487-49A7-B015-08B77A70081D}" type="sibTrans" cxnId="{12E00BC6-84B7-4EBA-A376-BF2FE9D4B7D7}">
      <dgm:prSet/>
      <dgm:spPr/>
      <dgm:t>
        <a:bodyPr/>
        <a:lstStyle/>
        <a:p>
          <a:endParaRPr lang="en-ID"/>
        </a:p>
      </dgm:t>
    </dgm:pt>
    <dgm:pt modelId="{3672AE35-6342-4DA8-960F-9A6824E23CC7}" type="parTrans" cxnId="{12E00BC6-84B7-4EBA-A376-BF2FE9D4B7D7}">
      <dgm:prSet/>
      <dgm:spPr/>
      <dgm:t>
        <a:bodyPr/>
        <a:lstStyle/>
        <a:p>
          <a:endParaRPr lang="en-ID"/>
        </a:p>
      </dgm:t>
    </dgm:pt>
    <dgm:pt modelId="{B92E5F90-1E79-4E16-A5B2-7B90A647C598}" type="pres">
      <dgm:prSet presAssocID="{4732AEE7-05C0-4207-A12D-088555CADC58}" presName="Name0" presStyleCnt="0">
        <dgm:presLayoutVars>
          <dgm:chMax val="7"/>
          <dgm:chPref val="7"/>
          <dgm:dir/>
        </dgm:presLayoutVars>
      </dgm:prSet>
      <dgm:spPr/>
    </dgm:pt>
    <dgm:pt modelId="{D8839599-FE5D-439B-967D-E147591A0BCC}" type="pres">
      <dgm:prSet presAssocID="{4732AEE7-05C0-4207-A12D-088555CADC58}" presName="Name1" presStyleCnt="0"/>
      <dgm:spPr/>
    </dgm:pt>
    <dgm:pt modelId="{DA49ACB5-E593-41DD-B68F-806B25D27D90}" type="pres">
      <dgm:prSet presAssocID="{4732AEE7-05C0-4207-A12D-088555CADC58}" presName="cycle" presStyleCnt="0"/>
      <dgm:spPr/>
    </dgm:pt>
    <dgm:pt modelId="{4BEA2C8D-3CFF-4C50-AB60-D14BAF7CEE46}" type="pres">
      <dgm:prSet presAssocID="{4732AEE7-05C0-4207-A12D-088555CADC58}" presName="srcNode" presStyleLbl="node1" presStyleIdx="0" presStyleCnt="3"/>
      <dgm:spPr/>
    </dgm:pt>
    <dgm:pt modelId="{E650C397-693C-446A-AD47-7E1967790064}" type="pres">
      <dgm:prSet presAssocID="{4732AEE7-05C0-4207-A12D-088555CADC58}" presName="conn" presStyleLbl="parChTrans1D2" presStyleIdx="0" presStyleCnt="1"/>
      <dgm:spPr/>
    </dgm:pt>
    <dgm:pt modelId="{F4A18B29-4272-43B5-9BF1-24591F6CF129}" type="pres">
      <dgm:prSet presAssocID="{4732AEE7-05C0-4207-A12D-088555CADC58}" presName="extraNode" presStyleLbl="node1" presStyleIdx="0" presStyleCnt="3"/>
      <dgm:spPr/>
    </dgm:pt>
    <dgm:pt modelId="{19AB5CD3-EFE5-4453-8D0C-CDB42B1BE3D4}" type="pres">
      <dgm:prSet presAssocID="{4732AEE7-05C0-4207-A12D-088555CADC58}" presName="dstNode" presStyleLbl="node1" presStyleIdx="0" presStyleCnt="3"/>
      <dgm:spPr/>
    </dgm:pt>
    <dgm:pt modelId="{80AE2C7B-6B6B-4DF4-ACDE-F28305A81938}" type="pres">
      <dgm:prSet presAssocID="{A0B57937-395E-4719-B3D6-E9113AD98E85}" presName="text_1" presStyleLbl="node1" presStyleIdx="0" presStyleCnt="3">
        <dgm:presLayoutVars>
          <dgm:bulletEnabled val="1"/>
        </dgm:presLayoutVars>
      </dgm:prSet>
      <dgm:spPr/>
    </dgm:pt>
    <dgm:pt modelId="{CE36D3D5-E3A8-4782-BAA8-F9FF29F0F5E8}" type="pres">
      <dgm:prSet presAssocID="{A0B57937-395E-4719-B3D6-E9113AD98E85}" presName="accent_1" presStyleCnt="0"/>
      <dgm:spPr/>
    </dgm:pt>
    <dgm:pt modelId="{7C49DD37-0EC1-48AF-A0B2-3B4F028CA7FF}" type="pres">
      <dgm:prSet presAssocID="{A0B57937-395E-4719-B3D6-E9113AD98E85}" presName="accentRepeatNode" presStyleLbl="solidFgAcc1" presStyleIdx="0" presStyleCnt="3"/>
      <dgm:spPr/>
    </dgm:pt>
    <dgm:pt modelId="{F7C2B21E-92A2-4BCE-839E-C1F97D237FF2}" type="pres">
      <dgm:prSet presAssocID="{D931333A-F8E3-4EA8-9633-427C591AA353}" presName="text_2" presStyleLbl="node1" presStyleIdx="1" presStyleCnt="3">
        <dgm:presLayoutVars>
          <dgm:bulletEnabled val="1"/>
        </dgm:presLayoutVars>
      </dgm:prSet>
      <dgm:spPr/>
    </dgm:pt>
    <dgm:pt modelId="{77E81434-E3BF-4A30-862E-9AFA5E5DB93C}" type="pres">
      <dgm:prSet presAssocID="{D931333A-F8E3-4EA8-9633-427C591AA353}" presName="accent_2" presStyleCnt="0"/>
      <dgm:spPr/>
    </dgm:pt>
    <dgm:pt modelId="{D50A3DB5-9588-4FA1-BC20-A274508D3649}" type="pres">
      <dgm:prSet presAssocID="{D931333A-F8E3-4EA8-9633-427C591AA353}" presName="accentRepeatNode" presStyleLbl="solidFgAcc1" presStyleIdx="1" presStyleCnt="3"/>
      <dgm:spPr/>
    </dgm:pt>
    <dgm:pt modelId="{A5A84ED7-8D81-4AAF-914D-F6BD4C4A28C5}" type="pres">
      <dgm:prSet presAssocID="{501AE78B-7014-43BB-AF8C-12E1C7CBF819}" presName="text_3" presStyleLbl="node1" presStyleIdx="2" presStyleCnt="3">
        <dgm:presLayoutVars>
          <dgm:bulletEnabled val="1"/>
        </dgm:presLayoutVars>
      </dgm:prSet>
      <dgm:spPr/>
    </dgm:pt>
    <dgm:pt modelId="{09FD79E0-39C6-42FF-AFBF-A49F461B5B4C}" type="pres">
      <dgm:prSet presAssocID="{501AE78B-7014-43BB-AF8C-12E1C7CBF819}" presName="accent_3" presStyleCnt="0"/>
      <dgm:spPr/>
    </dgm:pt>
    <dgm:pt modelId="{3D432544-26BC-4E7A-9929-054CC8089589}" type="pres">
      <dgm:prSet presAssocID="{501AE78B-7014-43BB-AF8C-12E1C7CBF819}" presName="accentRepeatNode" presStyleLbl="solidFgAcc1" presStyleIdx="2" presStyleCnt="3"/>
      <dgm:spPr/>
    </dgm:pt>
  </dgm:ptLst>
  <dgm:cxnLst>
    <dgm:cxn modelId="{7C89B734-D2D6-4BA6-A3E1-C3FAE1633DF5}" type="presOf" srcId="{4732AEE7-05C0-4207-A12D-088555CADC58}" destId="{B92E5F90-1E79-4E16-A5B2-7B90A647C598}" srcOrd="0" destOrd="0" presId="urn:microsoft.com/office/officeart/2008/layout/VerticalCurvedList"/>
    <dgm:cxn modelId="{1B64D351-CD2C-451A-BEC9-48DEA1EB502E}" type="presOf" srcId="{A0B57937-395E-4719-B3D6-E9113AD98E85}" destId="{80AE2C7B-6B6B-4DF4-ACDE-F28305A81938}" srcOrd="0" destOrd="0" presId="urn:microsoft.com/office/officeart/2008/layout/VerticalCurvedList"/>
    <dgm:cxn modelId="{D3C40774-CAE7-424D-9040-FECC4E5DA03C}" type="presOf" srcId="{D931333A-F8E3-4EA8-9633-427C591AA353}" destId="{F7C2B21E-92A2-4BCE-839E-C1F97D237FF2}" srcOrd="0" destOrd="0" presId="urn:microsoft.com/office/officeart/2008/layout/VerticalCurvedList"/>
    <dgm:cxn modelId="{C135AF87-4916-4A1E-BEA5-E3ADEADD519E}" srcId="{4732AEE7-05C0-4207-A12D-088555CADC58}" destId="{A0B57937-395E-4719-B3D6-E9113AD98E85}" srcOrd="0" destOrd="0" parTransId="{9A6AB102-4F7A-4D61-BEDF-525CB3042550}" sibTransId="{C2625AA3-68EA-4431-AB5E-53159220AAD5}"/>
    <dgm:cxn modelId="{DB8BDD97-3EDA-4585-9F4A-99114F092F4A}" type="presOf" srcId="{501AE78B-7014-43BB-AF8C-12E1C7CBF819}" destId="{A5A84ED7-8D81-4AAF-914D-F6BD4C4A28C5}" srcOrd="0" destOrd="0" presId="urn:microsoft.com/office/officeart/2008/layout/VerticalCurvedList"/>
    <dgm:cxn modelId="{D9CDABAE-353E-4C6B-9A33-0E7F2117E569}" srcId="{4732AEE7-05C0-4207-A12D-088555CADC58}" destId="{501AE78B-7014-43BB-AF8C-12E1C7CBF819}" srcOrd="2" destOrd="0" parTransId="{41AD28A4-DCB2-400D-8047-F867478D3AAD}" sibTransId="{C19D45CF-B309-4E96-8598-69927215B746}"/>
    <dgm:cxn modelId="{12E00BC6-84B7-4EBA-A376-BF2FE9D4B7D7}" srcId="{4732AEE7-05C0-4207-A12D-088555CADC58}" destId="{D931333A-F8E3-4EA8-9633-427C591AA353}" srcOrd="1" destOrd="0" parTransId="{3672AE35-6342-4DA8-960F-9A6824E23CC7}" sibTransId="{559DFEDF-1487-49A7-B015-08B77A70081D}"/>
    <dgm:cxn modelId="{DF3A7EE0-3D24-426E-8B83-D2F9FC171F3B}" type="presOf" srcId="{C2625AA3-68EA-4431-AB5E-53159220AAD5}" destId="{E650C397-693C-446A-AD47-7E1967790064}" srcOrd="0" destOrd="0" presId="urn:microsoft.com/office/officeart/2008/layout/VerticalCurvedList"/>
    <dgm:cxn modelId="{109E2D29-7384-4799-8CAB-70064E232FD0}" type="presParOf" srcId="{B92E5F90-1E79-4E16-A5B2-7B90A647C598}" destId="{D8839599-FE5D-439B-967D-E147591A0BCC}" srcOrd="0" destOrd="0" presId="urn:microsoft.com/office/officeart/2008/layout/VerticalCurvedList"/>
    <dgm:cxn modelId="{59FA90FA-FC90-4C1C-A9C2-1FBEAE658B8B}" type="presParOf" srcId="{D8839599-FE5D-439B-967D-E147591A0BCC}" destId="{DA49ACB5-E593-41DD-B68F-806B25D27D90}" srcOrd="0" destOrd="0" presId="urn:microsoft.com/office/officeart/2008/layout/VerticalCurvedList"/>
    <dgm:cxn modelId="{2DDD3AF0-CA99-4620-B8E2-759B6FF954A3}" type="presParOf" srcId="{DA49ACB5-E593-41DD-B68F-806B25D27D90}" destId="{4BEA2C8D-3CFF-4C50-AB60-D14BAF7CEE46}" srcOrd="0" destOrd="0" presId="urn:microsoft.com/office/officeart/2008/layout/VerticalCurvedList"/>
    <dgm:cxn modelId="{E4F145A7-4B45-423D-80E6-4FF93DEEF239}" type="presParOf" srcId="{DA49ACB5-E593-41DD-B68F-806B25D27D90}" destId="{E650C397-693C-446A-AD47-7E1967790064}" srcOrd="1" destOrd="0" presId="urn:microsoft.com/office/officeart/2008/layout/VerticalCurvedList"/>
    <dgm:cxn modelId="{9E7E44E3-E2C9-48CA-827B-AC0AAA00685E}" type="presParOf" srcId="{DA49ACB5-E593-41DD-B68F-806B25D27D90}" destId="{F4A18B29-4272-43B5-9BF1-24591F6CF129}" srcOrd="2" destOrd="0" presId="urn:microsoft.com/office/officeart/2008/layout/VerticalCurvedList"/>
    <dgm:cxn modelId="{8EE60F1E-7D80-45A9-8538-9D57522FC210}" type="presParOf" srcId="{DA49ACB5-E593-41DD-B68F-806B25D27D90}" destId="{19AB5CD3-EFE5-4453-8D0C-CDB42B1BE3D4}" srcOrd="3" destOrd="0" presId="urn:microsoft.com/office/officeart/2008/layout/VerticalCurvedList"/>
    <dgm:cxn modelId="{827BDC1F-0F7D-4D0A-A1DA-C9946743BE48}" type="presParOf" srcId="{D8839599-FE5D-439B-967D-E147591A0BCC}" destId="{80AE2C7B-6B6B-4DF4-ACDE-F28305A81938}" srcOrd="1" destOrd="0" presId="urn:microsoft.com/office/officeart/2008/layout/VerticalCurvedList"/>
    <dgm:cxn modelId="{1E332D35-D93F-4FF9-BADE-BFEAB4F7CAF0}" type="presParOf" srcId="{D8839599-FE5D-439B-967D-E147591A0BCC}" destId="{CE36D3D5-E3A8-4782-BAA8-F9FF29F0F5E8}" srcOrd="2" destOrd="0" presId="urn:microsoft.com/office/officeart/2008/layout/VerticalCurvedList"/>
    <dgm:cxn modelId="{95817724-A3BF-4A6F-A612-87A0F4EFE1A1}" type="presParOf" srcId="{CE36D3D5-E3A8-4782-BAA8-F9FF29F0F5E8}" destId="{7C49DD37-0EC1-48AF-A0B2-3B4F028CA7FF}" srcOrd="0" destOrd="0" presId="urn:microsoft.com/office/officeart/2008/layout/VerticalCurvedList"/>
    <dgm:cxn modelId="{E9F9B17D-1736-41B5-8FF9-0EBEE47CBA7D}" type="presParOf" srcId="{D8839599-FE5D-439B-967D-E147591A0BCC}" destId="{F7C2B21E-92A2-4BCE-839E-C1F97D237FF2}" srcOrd="3" destOrd="0" presId="urn:microsoft.com/office/officeart/2008/layout/VerticalCurvedList"/>
    <dgm:cxn modelId="{448ED050-3C3F-4C38-987B-9BC2F034B6FB}" type="presParOf" srcId="{D8839599-FE5D-439B-967D-E147591A0BCC}" destId="{77E81434-E3BF-4A30-862E-9AFA5E5DB93C}" srcOrd="4" destOrd="0" presId="urn:microsoft.com/office/officeart/2008/layout/VerticalCurvedList"/>
    <dgm:cxn modelId="{6BBBC09A-55E7-472F-B589-0EFD9A7D2176}" type="presParOf" srcId="{77E81434-E3BF-4A30-862E-9AFA5E5DB93C}" destId="{D50A3DB5-9588-4FA1-BC20-A274508D3649}" srcOrd="0" destOrd="0" presId="urn:microsoft.com/office/officeart/2008/layout/VerticalCurvedList"/>
    <dgm:cxn modelId="{3DFB954D-575F-4747-B9C4-070ECC779098}" type="presParOf" srcId="{D8839599-FE5D-439B-967D-E147591A0BCC}" destId="{A5A84ED7-8D81-4AAF-914D-F6BD4C4A28C5}" srcOrd="5" destOrd="0" presId="urn:microsoft.com/office/officeart/2008/layout/VerticalCurvedList"/>
    <dgm:cxn modelId="{20416D30-4096-480F-A978-F50A52541FC3}" type="presParOf" srcId="{D8839599-FE5D-439B-967D-E147591A0BCC}" destId="{09FD79E0-39C6-42FF-AFBF-A49F461B5B4C}" srcOrd="6" destOrd="0" presId="urn:microsoft.com/office/officeart/2008/layout/VerticalCurvedList"/>
    <dgm:cxn modelId="{E54FA20D-4093-44A2-B8C9-B62CE6B31010}" type="presParOf" srcId="{09FD79E0-39C6-42FF-AFBF-A49F461B5B4C}" destId="{3D432544-26BC-4E7A-9929-054CC80895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60129-1D1A-4CEF-B184-73E3A63565B1}">
      <dsp:nvSpPr>
        <dsp:cNvPr id="0" name=""/>
        <dsp:cNvSpPr/>
      </dsp:nvSpPr>
      <dsp:spPr>
        <a:xfrm>
          <a:off x="1368452" y="-37571"/>
          <a:ext cx="3816295" cy="3816295"/>
        </a:xfrm>
        <a:prstGeom prst="circularArrow">
          <a:avLst>
            <a:gd name="adj1" fmla="val 4668"/>
            <a:gd name="adj2" fmla="val 272909"/>
            <a:gd name="adj3" fmla="val 12965127"/>
            <a:gd name="adj4" fmla="val 17940318"/>
            <a:gd name="adj5" fmla="val 484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EFB4B-7DB1-489E-A52E-A762C1DD0B72}">
      <dsp:nvSpPr>
        <dsp:cNvPr id="0" name=""/>
        <dsp:cNvSpPr/>
      </dsp:nvSpPr>
      <dsp:spPr>
        <a:xfrm>
          <a:off x="2049474" y="1427"/>
          <a:ext cx="2454250" cy="1227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STANDAR DATA</a:t>
          </a:r>
          <a:endParaRPr lang="en-ID" sz="2400" kern="1200" dirty="0"/>
        </a:p>
      </dsp:txBody>
      <dsp:txXfrm>
        <a:off x="2109377" y="61330"/>
        <a:ext cx="2334444" cy="1107319"/>
      </dsp:txXfrm>
    </dsp:sp>
    <dsp:sp modelId="{CA1312F9-6F89-4F09-AE27-A9FFA1DDCC76}">
      <dsp:nvSpPr>
        <dsp:cNvPr id="0" name=""/>
        <dsp:cNvSpPr/>
      </dsp:nvSpPr>
      <dsp:spPr>
        <a:xfrm>
          <a:off x="3419778" y="1371731"/>
          <a:ext cx="2454250" cy="122712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METADATA</a:t>
          </a:r>
          <a:endParaRPr lang="en-ID" sz="2400" kern="1200" dirty="0"/>
        </a:p>
      </dsp:txBody>
      <dsp:txXfrm>
        <a:off x="3479681" y="1431634"/>
        <a:ext cx="2334444" cy="1107319"/>
      </dsp:txXfrm>
    </dsp:sp>
    <dsp:sp modelId="{460D4BA1-4446-441F-99DD-107950DAF3C4}">
      <dsp:nvSpPr>
        <dsp:cNvPr id="0" name=""/>
        <dsp:cNvSpPr/>
      </dsp:nvSpPr>
      <dsp:spPr>
        <a:xfrm>
          <a:off x="2049474" y="2742035"/>
          <a:ext cx="2454250" cy="122712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INTEROPERABILITAS DATA</a:t>
          </a:r>
          <a:endParaRPr lang="en-ID" sz="2000" kern="1200" dirty="0"/>
        </a:p>
      </dsp:txBody>
      <dsp:txXfrm>
        <a:off x="2109377" y="2801938"/>
        <a:ext cx="2334444" cy="1107319"/>
      </dsp:txXfrm>
    </dsp:sp>
    <dsp:sp modelId="{CA316CED-E30A-43F1-8D51-87B05438F93E}">
      <dsp:nvSpPr>
        <dsp:cNvPr id="0" name=""/>
        <dsp:cNvSpPr/>
      </dsp:nvSpPr>
      <dsp:spPr>
        <a:xfrm>
          <a:off x="679171" y="1371731"/>
          <a:ext cx="2454250" cy="122712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KODE REFERENSI DAN/ATAU DATA INDUK</a:t>
          </a:r>
          <a:endParaRPr lang="es-ES" sz="2400" kern="1200" dirty="0"/>
        </a:p>
      </dsp:txBody>
      <dsp:txXfrm>
        <a:off x="739074" y="1431634"/>
        <a:ext cx="2334444" cy="1107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4DB7A-E077-425A-8BBA-B657FD319469}">
      <dsp:nvSpPr>
        <dsp:cNvPr id="0" name=""/>
        <dsp:cNvSpPr/>
      </dsp:nvSpPr>
      <dsp:spPr>
        <a:xfrm>
          <a:off x="0" y="0"/>
          <a:ext cx="7886700" cy="195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20380-AA74-4913-BFD7-D7EB0A94C8AC}">
      <dsp:nvSpPr>
        <dsp:cNvPr id="0" name=""/>
        <dsp:cNvSpPr/>
      </dsp:nvSpPr>
      <dsp:spPr>
        <a:xfrm>
          <a:off x="238772" y="261080"/>
          <a:ext cx="1723059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85A42-313B-4BEF-84E5-F6CD07C5337C}">
      <dsp:nvSpPr>
        <dsp:cNvPr id="0" name=""/>
        <dsp:cNvSpPr/>
      </dsp:nvSpPr>
      <dsp:spPr>
        <a:xfrm rot="10800000">
          <a:off x="238772" y="1958102"/>
          <a:ext cx="1723059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PEMBINA 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BPS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2. </a:t>
          </a:r>
          <a:r>
            <a:rPr lang="en-US" sz="1400" kern="1200" dirty="0" err="1"/>
            <a:t>Instansi</a:t>
          </a:r>
          <a:r>
            <a:rPr lang="en-US" sz="1400" kern="1200" dirty="0"/>
            <a:t> Daerah yang </a:t>
          </a:r>
          <a:r>
            <a:rPr lang="en-US" sz="1400" kern="1200" dirty="0" err="1"/>
            <a:t>diberikan</a:t>
          </a:r>
          <a:r>
            <a:rPr lang="en-US" sz="1400" kern="1200" dirty="0"/>
            <a:t> </a:t>
          </a:r>
          <a:r>
            <a:rPr lang="en-US" sz="1400" kern="1200" dirty="0" err="1"/>
            <a:t>penugasan</a:t>
          </a:r>
          <a:r>
            <a:rPr lang="en-US" sz="1400" kern="1200" dirty="0"/>
            <a:t> </a:t>
          </a:r>
          <a:r>
            <a:rPr lang="en-US" sz="1400" kern="1200" dirty="0" err="1"/>
            <a:t>sebagai</a:t>
          </a:r>
          <a:r>
            <a:rPr lang="en-US" sz="1400" kern="1200" dirty="0"/>
            <a:t> </a:t>
          </a:r>
          <a:r>
            <a:rPr lang="en-US" sz="1400" kern="1200" dirty="0" err="1"/>
            <a:t>pengelola</a:t>
          </a:r>
          <a:r>
            <a:rPr lang="en-US" sz="1400" kern="1200" dirty="0"/>
            <a:t> </a:t>
          </a:r>
          <a:r>
            <a:rPr lang="en-US" sz="1400" kern="1200" dirty="0" err="1"/>
            <a:t>simpul</a:t>
          </a:r>
          <a:r>
            <a:rPr lang="en-US" sz="1400" kern="1200" dirty="0"/>
            <a:t> </a:t>
          </a:r>
          <a:r>
            <a:rPr lang="en-US" sz="1400" kern="1200" dirty="0" err="1"/>
            <a:t>jaringan</a:t>
          </a:r>
          <a:r>
            <a:rPr lang="en-US" sz="1400" kern="1200" dirty="0"/>
            <a:t> </a:t>
          </a:r>
          <a:r>
            <a:rPr lang="en-US" sz="1400" kern="1200" dirty="0" err="1"/>
            <a:t>Pemda</a:t>
          </a:r>
          <a:endParaRPr lang="en-ID" sz="1400" kern="1200" dirty="0"/>
        </a:p>
      </dsp:txBody>
      <dsp:txXfrm rot="10800000">
        <a:off x="291762" y="1958102"/>
        <a:ext cx="1617079" cy="2340245"/>
      </dsp:txXfrm>
    </dsp:sp>
    <dsp:sp modelId="{71AF96BB-3D23-4B7F-B0E9-542546B88292}">
      <dsp:nvSpPr>
        <dsp:cNvPr id="0" name=""/>
        <dsp:cNvSpPr/>
      </dsp:nvSpPr>
      <dsp:spPr>
        <a:xfrm>
          <a:off x="2134137" y="261080"/>
          <a:ext cx="1723059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7A88-41F5-49F5-844C-2CB2D51806D6}">
      <dsp:nvSpPr>
        <dsp:cNvPr id="0" name=""/>
        <dsp:cNvSpPr/>
      </dsp:nvSpPr>
      <dsp:spPr>
        <a:xfrm rot="10800000">
          <a:off x="2134137" y="1958102"/>
          <a:ext cx="1723059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WALIDATA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Instansi</a:t>
          </a:r>
          <a:r>
            <a:rPr lang="en-US" sz="1400" kern="1200" dirty="0"/>
            <a:t> Daerah yang </a:t>
          </a:r>
          <a:r>
            <a:rPr lang="en-US" sz="1400" kern="1200" dirty="0" err="1"/>
            <a:t>bertugas</a:t>
          </a:r>
          <a:r>
            <a:rPr lang="en-US" sz="1400" kern="1200" dirty="0"/>
            <a:t> </a:t>
          </a:r>
          <a:r>
            <a:rPr lang="en-US" sz="1400" kern="1200" dirty="0" err="1"/>
            <a:t>mengelola</a:t>
          </a:r>
          <a:r>
            <a:rPr lang="en-US" sz="1400" kern="1200" dirty="0"/>
            <a:t> dan </a:t>
          </a:r>
          <a:r>
            <a:rPr lang="en-US" sz="1400" kern="1200" dirty="0" err="1"/>
            <a:t>menyebarluaskan</a:t>
          </a:r>
          <a:r>
            <a:rPr lang="en-US" sz="1400" kern="1200" dirty="0"/>
            <a:t> data</a:t>
          </a:r>
          <a:endParaRPr lang="en-ID" sz="1400" kern="1200" dirty="0"/>
        </a:p>
      </dsp:txBody>
      <dsp:txXfrm rot="10800000">
        <a:off x="2187127" y="1958102"/>
        <a:ext cx="1617079" cy="2340245"/>
      </dsp:txXfrm>
    </dsp:sp>
    <dsp:sp modelId="{7B1624F6-6167-4CD2-961E-E39042E6A680}">
      <dsp:nvSpPr>
        <dsp:cNvPr id="0" name=""/>
        <dsp:cNvSpPr/>
      </dsp:nvSpPr>
      <dsp:spPr>
        <a:xfrm>
          <a:off x="4029502" y="261080"/>
          <a:ext cx="1723059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3A8B1-268E-4D96-A0A9-6987FFADB694}">
      <dsp:nvSpPr>
        <dsp:cNvPr id="0" name=""/>
        <dsp:cNvSpPr/>
      </dsp:nvSpPr>
      <dsp:spPr>
        <a:xfrm rot="10800000">
          <a:off x="4029502" y="1958102"/>
          <a:ext cx="1723059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WALIDATA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PENDUKUNG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Unit </a:t>
          </a:r>
          <a:r>
            <a:rPr lang="en-US" sz="1400" kern="1200" dirty="0" err="1"/>
            <a:t>Kerja</a:t>
          </a:r>
          <a:r>
            <a:rPr lang="en-US" sz="1400" kern="1200" dirty="0"/>
            <a:t> di </a:t>
          </a:r>
          <a:r>
            <a:rPr lang="en-US" sz="1400" kern="1200" dirty="0" err="1"/>
            <a:t>instansi</a:t>
          </a:r>
          <a:r>
            <a:rPr lang="en-US" sz="1400" kern="1200" dirty="0"/>
            <a:t> Daerah </a:t>
          </a:r>
          <a:r>
            <a:rPr lang="en-US" sz="1400" kern="1200" dirty="0" err="1"/>
            <a:t>sesuai</a:t>
          </a:r>
          <a:r>
            <a:rPr lang="en-US" sz="1400" kern="1200" dirty="0"/>
            <a:t> </a:t>
          </a:r>
          <a:r>
            <a:rPr lang="en-US" sz="1400" kern="1200" dirty="0" err="1"/>
            <a:t>penugasandari</a:t>
          </a:r>
          <a:r>
            <a:rPr lang="en-US" sz="1400" kern="1200" dirty="0"/>
            <a:t> </a:t>
          </a:r>
          <a:r>
            <a:rPr lang="en-US" sz="1400" kern="1200" dirty="0" err="1"/>
            <a:t>Kepala</a:t>
          </a:r>
          <a:r>
            <a:rPr lang="en-US" sz="1400" kern="1200" dirty="0"/>
            <a:t> Daerah</a:t>
          </a:r>
          <a:endParaRPr lang="en-ID" sz="1400" kern="1200" dirty="0"/>
        </a:p>
      </dsp:txBody>
      <dsp:txXfrm rot="10800000">
        <a:off x="4082492" y="1958102"/>
        <a:ext cx="1617079" cy="2340245"/>
      </dsp:txXfrm>
    </dsp:sp>
    <dsp:sp modelId="{1D63DD08-8547-445D-95E9-7664B9896F7A}">
      <dsp:nvSpPr>
        <dsp:cNvPr id="0" name=""/>
        <dsp:cNvSpPr/>
      </dsp:nvSpPr>
      <dsp:spPr>
        <a:xfrm>
          <a:off x="5924867" y="261080"/>
          <a:ext cx="1723059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FC848-D1FF-4574-83B1-87C7626AD966}">
      <dsp:nvSpPr>
        <dsp:cNvPr id="0" name=""/>
        <dsp:cNvSpPr/>
      </dsp:nvSpPr>
      <dsp:spPr>
        <a:xfrm rot="10800000">
          <a:off x="5924867" y="1958102"/>
          <a:ext cx="1723059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PRODUSEN 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Instansi</a:t>
          </a:r>
          <a:r>
            <a:rPr lang="en-US" sz="1400" kern="1200" dirty="0"/>
            <a:t> Daerah yang </a:t>
          </a:r>
          <a:r>
            <a:rPr lang="en-US" sz="1400" kern="1200" dirty="0" err="1"/>
            <a:t>melakukan</a:t>
          </a:r>
          <a:r>
            <a:rPr lang="en-US" sz="1400" kern="1200" dirty="0"/>
            <a:t> </a:t>
          </a:r>
          <a:r>
            <a:rPr lang="en-US" sz="1400" kern="1200" dirty="0" err="1"/>
            <a:t>kegiatan</a:t>
          </a:r>
          <a:r>
            <a:rPr lang="en-US" sz="1400" kern="1200" dirty="0"/>
            <a:t> </a:t>
          </a:r>
          <a:r>
            <a:rPr lang="en-US" sz="1400" kern="1200" dirty="0" err="1"/>
            <a:t>pengumpulan</a:t>
          </a:r>
          <a:r>
            <a:rPr lang="en-US" sz="1400" kern="1200" dirty="0"/>
            <a:t> data</a:t>
          </a:r>
          <a:endParaRPr lang="es-ES" sz="1400" kern="1200" dirty="0"/>
        </a:p>
      </dsp:txBody>
      <dsp:txXfrm rot="10800000">
        <a:off x="5977857" y="1958102"/>
        <a:ext cx="1617079" cy="2340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60129-1D1A-4CEF-B184-73E3A63565B1}">
      <dsp:nvSpPr>
        <dsp:cNvPr id="0" name=""/>
        <dsp:cNvSpPr/>
      </dsp:nvSpPr>
      <dsp:spPr>
        <a:xfrm>
          <a:off x="1169300" y="-42161"/>
          <a:ext cx="4182119" cy="4182119"/>
        </a:xfrm>
        <a:prstGeom prst="circularArrow">
          <a:avLst>
            <a:gd name="adj1" fmla="val 4668"/>
            <a:gd name="adj2" fmla="val 272909"/>
            <a:gd name="adj3" fmla="val 12968250"/>
            <a:gd name="adj4" fmla="val 17938222"/>
            <a:gd name="adj5" fmla="val 484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EFB4B-7DB1-489E-A52E-A762C1DD0B72}">
      <dsp:nvSpPr>
        <dsp:cNvPr id="0" name=""/>
        <dsp:cNvSpPr/>
      </dsp:nvSpPr>
      <dsp:spPr>
        <a:xfrm>
          <a:off x="1916735" y="0"/>
          <a:ext cx="2687250" cy="13436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SETIAP DATA STATISTIK YANG DIHASILKAN MERUJUK PADA SATU STANDAR YANG SAMA</a:t>
          </a:r>
          <a:endParaRPr lang="en-ID" sz="1300" kern="1200" dirty="0"/>
        </a:p>
      </dsp:txBody>
      <dsp:txXfrm>
        <a:off x="1982325" y="65590"/>
        <a:ext cx="2556070" cy="1212445"/>
      </dsp:txXfrm>
    </dsp:sp>
    <dsp:sp modelId="{CA1312F9-6F89-4F09-AE27-A9FFA1DDCC76}">
      <dsp:nvSpPr>
        <dsp:cNvPr id="0" name=""/>
        <dsp:cNvSpPr/>
      </dsp:nvSpPr>
      <dsp:spPr>
        <a:xfrm>
          <a:off x="3418394" y="1501761"/>
          <a:ext cx="2687250" cy="134362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PELAKSANAAN DAN PENGELOLAAN MENGACU PADA PERATURAN BPS NO 4 TAHUN 2020</a:t>
          </a:r>
          <a:endParaRPr lang="en-ID" sz="1300" kern="1200" dirty="0"/>
        </a:p>
      </dsp:txBody>
      <dsp:txXfrm>
        <a:off x="3483984" y="1567351"/>
        <a:ext cx="2556070" cy="1212445"/>
      </dsp:txXfrm>
    </dsp:sp>
    <dsp:sp modelId="{460D4BA1-4446-441F-99DD-107950DAF3C4}">
      <dsp:nvSpPr>
        <dsp:cNvPr id="0" name=""/>
        <dsp:cNvSpPr/>
      </dsp:nvSpPr>
      <dsp:spPr>
        <a:xfrm>
          <a:off x="1916735" y="3003420"/>
          <a:ext cx="2687250" cy="134362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YANG DIHASILKAN OLEH PRODUSEN DATA HARUS MENGIKUTI STANDAR DATA YANG 		 	DITETAPKAN PEMBINA DATA</a:t>
          </a:r>
          <a:endParaRPr lang="en-ID" sz="1300" kern="1200" dirty="0"/>
        </a:p>
      </dsp:txBody>
      <dsp:txXfrm>
        <a:off x="1982325" y="3069010"/>
        <a:ext cx="2556070" cy="1212445"/>
      </dsp:txXfrm>
    </dsp:sp>
    <dsp:sp modelId="{CA316CED-E30A-43F1-8D51-87B05438F93E}">
      <dsp:nvSpPr>
        <dsp:cNvPr id="0" name=""/>
        <dsp:cNvSpPr/>
      </dsp:nvSpPr>
      <dsp:spPr>
        <a:xfrm>
          <a:off x="415076" y="1501761"/>
          <a:ext cx="2687250" cy="134362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UNTUK DATA YANG PEMANFAATANNYA UNTUK KEBUTUHAN SUATU INSTANSI, MAKA DAPAT 	MERUJUK PADA KETETAPAN MENTERI/KEPALA INSTANSI PUSAT</a:t>
          </a:r>
          <a:endParaRPr lang="es-ES" sz="1300" kern="1200" dirty="0"/>
        </a:p>
      </dsp:txBody>
      <dsp:txXfrm>
        <a:off x="480666" y="1567351"/>
        <a:ext cx="2556070" cy="1212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0C397-693C-446A-AD47-7E1967790064}">
      <dsp:nvSpPr>
        <dsp:cNvPr id="0" name=""/>
        <dsp:cNvSpPr/>
      </dsp:nvSpPr>
      <dsp:spPr>
        <a:xfrm>
          <a:off x="-3253833" y="-500616"/>
          <a:ext cx="3880396" cy="3880396"/>
        </a:xfrm>
        <a:prstGeom prst="blockArc">
          <a:avLst>
            <a:gd name="adj1" fmla="val 18900000"/>
            <a:gd name="adj2" fmla="val 2700000"/>
            <a:gd name="adj3" fmla="val 55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E2C7B-6B6B-4DF4-ACDE-F28305A81938}">
      <dsp:nvSpPr>
        <dsp:cNvPr id="0" name=""/>
        <dsp:cNvSpPr/>
      </dsp:nvSpPr>
      <dsp:spPr>
        <a:xfrm>
          <a:off x="402887" y="287916"/>
          <a:ext cx="4498011" cy="575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0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NIK </a:t>
          </a:r>
          <a:r>
            <a:rPr lang="en-US" sz="1600" kern="1200" dirty="0" err="1"/>
            <a:t>sebagai</a:t>
          </a:r>
          <a:r>
            <a:rPr lang="en-US" sz="1600" kern="1200" dirty="0"/>
            <a:t> </a:t>
          </a:r>
          <a:r>
            <a:rPr lang="en-US" sz="1600" kern="1200" dirty="0" err="1"/>
            <a:t>Referensi</a:t>
          </a:r>
          <a:r>
            <a:rPr lang="en-US" sz="1600" kern="1200" dirty="0"/>
            <a:t> Tunggal </a:t>
          </a:r>
          <a:r>
            <a:rPr lang="en-US" sz="1600" kern="1200" dirty="0" err="1"/>
            <a:t>Penduduk</a:t>
          </a:r>
          <a:r>
            <a:rPr lang="en-US" sz="1600" kern="1200" dirty="0"/>
            <a:t> Indonesia</a:t>
          </a:r>
          <a:endParaRPr lang="en-ID" sz="1600" kern="1200" dirty="0"/>
        </a:p>
      </dsp:txBody>
      <dsp:txXfrm>
        <a:off x="402887" y="287916"/>
        <a:ext cx="4498011" cy="575832"/>
      </dsp:txXfrm>
    </dsp:sp>
    <dsp:sp modelId="{7C49DD37-0EC1-48AF-A0B2-3B4F028CA7FF}">
      <dsp:nvSpPr>
        <dsp:cNvPr id="0" name=""/>
        <dsp:cNvSpPr/>
      </dsp:nvSpPr>
      <dsp:spPr>
        <a:xfrm>
          <a:off x="42991" y="215937"/>
          <a:ext cx="719791" cy="719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2B21E-92A2-4BCE-839E-C1F97D237FF2}">
      <dsp:nvSpPr>
        <dsp:cNvPr id="0" name=""/>
        <dsp:cNvSpPr/>
      </dsp:nvSpPr>
      <dsp:spPr>
        <a:xfrm>
          <a:off x="612202" y="1151665"/>
          <a:ext cx="4288696" cy="575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06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Bridging</a:t>
          </a:r>
          <a:r>
            <a:rPr lang="en-US" sz="1400" kern="1200" dirty="0"/>
            <a:t>/</a:t>
          </a:r>
          <a:r>
            <a:rPr lang="en-US" sz="1400" kern="1200" dirty="0" err="1"/>
            <a:t>relasi</a:t>
          </a:r>
          <a:r>
            <a:rPr lang="en-US" sz="1400" kern="1200" dirty="0"/>
            <a:t> </a:t>
          </a:r>
          <a:r>
            <a:rPr lang="en-US" sz="1400" kern="1200" dirty="0" err="1"/>
            <a:t>antar</a:t>
          </a:r>
          <a:r>
            <a:rPr lang="en-US" sz="1400" kern="1200" dirty="0"/>
            <a:t> Kode Wilayah </a:t>
          </a:r>
          <a:r>
            <a:rPr lang="en-US" sz="1400" kern="1200" dirty="0" err="1"/>
            <a:t>Administrasi</a:t>
          </a:r>
          <a:r>
            <a:rPr lang="en-US" sz="1400" kern="1200" dirty="0"/>
            <a:t> dan Wilayah </a:t>
          </a:r>
          <a:r>
            <a:rPr lang="en-US" sz="1400" kern="1200" dirty="0" err="1"/>
            <a:t>Kerja</a:t>
          </a:r>
          <a:r>
            <a:rPr lang="en-US" sz="1400" kern="1200" dirty="0"/>
            <a:t> </a:t>
          </a:r>
          <a:r>
            <a:rPr lang="en-US" sz="1400" kern="1200" dirty="0" err="1"/>
            <a:t>Statisik</a:t>
          </a:r>
          <a:r>
            <a:rPr lang="en-US" sz="1400" kern="1200" dirty="0"/>
            <a:t> (</a:t>
          </a:r>
          <a:r>
            <a:rPr lang="en-US" sz="1400" kern="1200" dirty="0" err="1"/>
            <a:t>Wilkerstat</a:t>
          </a:r>
          <a:r>
            <a:rPr lang="en-US" sz="1400" kern="1200" dirty="0"/>
            <a:t>) di sig.bps.go.id</a:t>
          </a:r>
          <a:endParaRPr lang="en-ID" sz="1400" kern="1200" dirty="0"/>
        </a:p>
      </dsp:txBody>
      <dsp:txXfrm>
        <a:off x="612202" y="1151665"/>
        <a:ext cx="4288696" cy="575832"/>
      </dsp:txXfrm>
    </dsp:sp>
    <dsp:sp modelId="{D50A3DB5-9588-4FA1-BC20-A274508D3649}">
      <dsp:nvSpPr>
        <dsp:cNvPr id="0" name=""/>
        <dsp:cNvSpPr/>
      </dsp:nvSpPr>
      <dsp:spPr>
        <a:xfrm>
          <a:off x="252306" y="1079686"/>
          <a:ext cx="719791" cy="719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84ED7-8D81-4AAF-914D-F6BD4C4A28C5}">
      <dsp:nvSpPr>
        <dsp:cNvPr id="0" name=""/>
        <dsp:cNvSpPr/>
      </dsp:nvSpPr>
      <dsp:spPr>
        <a:xfrm>
          <a:off x="402887" y="2015414"/>
          <a:ext cx="4498011" cy="5758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06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Referensi</a:t>
          </a:r>
          <a:r>
            <a:rPr lang="en-US" sz="1400" kern="1200" dirty="0"/>
            <a:t> </a:t>
          </a:r>
          <a:r>
            <a:rPr lang="en-US" sz="1400" kern="1200" dirty="0" err="1"/>
            <a:t>Fasyankes</a:t>
          </a:r>
          <a:r>
            <a:rPr lang="en-US" sz="1400" kern="1200" dirty="0"/>
            <a:t> </a:t>
          </a:r>
          <a:r>
            <a:rPr lang="en-US" sz="1400" kern="1200" dirty="0" err="1"/>
            <a:t>penyepakatan</a:t>
          </a:r>
          <a:r>
            <a:rPr lang="en-US" sz="1400" kern="1200" dirty="0"/>
            <a:t> </a:t>
          </a:r>
          <a:r>
            <a:rPr lang="en-US" sz="1400" kern="1200" dirty="0" err="1"/>
            <a:t>pemaduan</a:t>
          </a:r>
          <a:r>
            <a:rPr lang="en-US" sz="1400" kern="1200" dirty="0"/>
            <a:t> </a:t>
          </a:r>
          <a:r>
            <a:rPr lang="en-US" sz="1400" kern="1200" dirty="0" err="1"/>
            <a:t>kode</a:t>
          </a:r>
          <a:r>
            <a:rPr lang="en-US" sz="1400" kern="1200" dirty="0"/>
            <a:t> </a:t>
          </a:r>
          <a:r>
            <a:rPr lang="en-US" sz="1400" kern="1200" dirty="0" err="1"/>
            <a:t>referensi</a:t>
          </a:r>
          <a:r>
            <a:rPr lang="en-US" sz="1400" kern="1200" dirty="0"/>
            <a:t> </a:t>
          </a:r>
          <a:r>
            <a:rPr lang="en-US" sz="1400" kern="1200" dirty="0" err="1"/>
            <a:t>fasilitas</a:t>
          </a:r>
          <a:r>
            <a:rPr lang="en-US" sz="1400" kern="1200" dirty="0"/>
            <a:t> </a:t>
          </a:r>
          <a:r>
            <a:rPr lang="en-US" sz="1400" kern="1200" dirty="0" err="1"/>
            <a:t>kesehatan</a:t>
          </a:r>
          <a:r>
            <a:rPr lang="en-US" sz="1400" kern="1200" dirty="0"/>
            <a:t> Bersama </a:t>
          </a:r>
          <a:r>
            <a:rPr lang="en-US" sz="1400" kern="1200" dirty="0" err="1"/>
            <a:t>Kemenkes</a:t>
          </a:r>
          <a:r>
            <a:rPr lang="en-US" sz="1400" kern="1200" dirty="0"/>
            <a:t> dan Dinas Kesehatan</a:t>
          </a:r>
          <a:endParaRPr lang="en-ID" sz="1400" kern="1200" dirty="0"/>
        </a:p>
      </dsp:txBody>
      <dsp:txXfrm>
        <a:off x="402887" y="2015414"/>
        <a:ext cx="4498011" cy="575832"/>
      </dsp:txXfrm>
    </dsp:sp>
    <dsp:sp modelId="{3D432544-26BC-4E7A-9929-054CC8089589}">
      <dsp:nvSpPr>
        <dsp:cNvPr id="0" name=""/>
        <dsp:cNvSpPr/>
      </dsp:nvSpPr>
      <dsp:spPr>
        <a:xfrm>
          <a:off x="42991" y="1943435"/>
          <a:ext cx="719791" cy="719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7294" y="0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BE7341-E028-4A10-9A67-95529060D5AD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7294" y="6461136"/>
            <a:ext cx="4304983" cy="34012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5DB5ED6-41C6-4100-A372-077BE1870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9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7219" y="0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DE345-5FAD-4394-B267-AF8C5EA0DBA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40042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136" y="3231774"/>
            <a:ext cx="7946303" cy="30607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7219" y="6460468"/>
            <a:ext cx="4305661" cy="340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1B3D-036F-484F-AC0D-D171B7F66C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81B3D-036F-484F-AC0D-D171B7F66CF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1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DD1B2-F285-424E-A10B-46CB373F469C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857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06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366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70080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" y="6534094"/>
            <a:ext cx="370739" cy="2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397146" y="6544973"/>
            <a:ext cx="2029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b="1" i="1" dirty="0"/>
              <a:t>BADAN PUSAT STATISTIK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537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 userDrawn="1"/>
        </p:nvGrpSpPr>
        <p:grpSpPr>
          <a:xfrm>
            <a:off x="0" y="0"/>
            <a:ext cx="9138976" cy="72000"/>
            <a:chOff x="0" y="0"/>
            <a:chExt cx="8959075" cy="2286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2988000" cy="228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83075" y="0"/>
              <a:ext cx="29880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971075" y="0"/>
              <a:ext cx="2988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675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64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22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8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 preferRelativeResize="0">
            <a:picLocks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29028" y="-14514"/>
            <a:ext cx="9189720" cy="483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:\Users\Public\Pictures\Logo SE2016 Fix\Logo SE2016 Fix\4 Logo SE2016 Fix Warna Vector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919686" y="292682"/>
            <a:ext cx="1828800" cy="516490"/>
          </a:xfrm>
          <a:prstGeom prst="rect">
            <a:avLst/>
          </a:prstGeom>
          <a:noFill/>
        </p:spPr>
      </p:pic>
      <p:pic>
        <p:nvPicPr>
          <p:cNvPr id="6" name="Picture 6" descr="2.gi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28602"/>
            <a:ext cx="808431" cy="71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9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34482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1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4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70763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2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09588"/>
            <a:ext cx="3963410" cy="37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75611" y="335699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75611" y="4005064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75611" y="465313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75611" y="5301208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75611" y="5949280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lIns="182880" anchor="ctr">
            <a:no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75611" y="2708920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182880" anchor="ctr">
            <a:noAutofit/>
          </a:bodyPr>
          <a:lstStyle>
            <a:lvl1pPr marL="0" indent="0" algn="l">
              <a:buFontTx/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17" name="Picture 16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70480"/>
            <a:ext cx="396341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62085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 algn="l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82754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26485"/>
            <a:ext cx="3914579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0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788024" y="3365982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88024" y="3969879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88024" y="4573776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88024" y="5177673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88024" y="5781571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42900" indent="-342900">
              <a:buFont typeface="Wingdings" pitchFamily="2" charset="2"/>
              <a:buChar char="ü"/>
              <a:defRPr sz="2000"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83993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8620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6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9CD898-B723-4EA6-AE1B-005F7D221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2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116824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267575" y="0"/>
            <a:ext cx="2121845" cy="9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62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016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5"/>
            <a:ext cx="3445212" cy="30549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27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t">
            <a:noAutofit/>
          </a:bodyPr>
          <a:lstStyle>
            <a:lvl1pPr marL="342900" indent="-342900" algn="l">
              <a:lnSpc>
                <a:spcPct val="150000"/>
              </a:lnSpc>
              <a:buFont typeface="Wingdings" pitchFamily="2" charset="2"/>
              <a:buChar char="q"/>
              <a:defRPr sz="2000">
                <a:solidFill>
                  <a:sysClr val="windowText" lastClr="000000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  <a:p>
            <a:pPr lvl="0"/>
            <a:r>
              <a:rPr lang="en-US" dirty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46674" y="238130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544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214" y="2016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732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89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0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14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36514" y="2270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050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70000"/>
            <a:ext cx="2949178" cy="787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063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93800"/>
            <a:ext cx="2949178" cy="86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103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10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44599"/>
            <a:ext cx="1971675" cy="49323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44599"/>
            <a:ext cx="5800725" cy="4932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36514" y="2270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Franklin Gothic Demi" panose="020B07030201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816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47918" y="0"/>
            <a:ext cx="9291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1914" y="214316"/>
            <a:ext cx="7490538" cy="574671"/>
          </a:xfrm>
        </p:spPr>
        <p:txBody>
          <a:bodyPr/>
          <a:lstStyle>
            <a:lvl1pPr algn="r"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8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1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308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3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6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7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9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23.jpe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31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914" y="138116"/>
            <a:ext cx="7490538" cy="574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5C1C0-EEBD-4013-B8CF-D3D3F9DE48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CD898-B723-4EA6-AE1B-005F7D221CC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2.gif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" y="186213"/>
            <a:ext cx="71278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64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hyperlink" Target="https://www.papua.us/2018/06/koramil-1711-02mindiptana-tanamkan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indah.bps.go.id/standar-data-statistik-nasiona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lp.layanan.go.id/devportal/apis" TargetMode="External"/><Relationship Id="rId2" Type="http://schemas.openxmlformats.org/officeDocument/2006/relationships/hyperlink" Target="https://webapi.bps.go.id/develop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ig.bps.go.id/bridging-kode/inde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hyperlink" Target="https://www.papua.us/2018/06/koramil-1711-02mindiptana-tanamkan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58CF44B1-7708-4349-BA15-9A1CEFF4FD3B}"/>
              </a:ext>
            </a:extLst>
          </p:cNvPr>
          <p:cNvSpPr txBox="1">
            <a:spLocks/>
          </p:cNvSpPr>
          <p:nvPr/>
        </p:nvSpPr>
        <p:spPr>
          <a:xfrm>
            <a:off x="7010400" y="6593212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7A59A0E-34B3-40DB-A45F-5A0B47AB4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247" y="4268223"/>
            <a:ext cx="8260768" cy="79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anchor="ctr"/>
          <a:lstStyle/>
          <a:p>
            <a:pPr>
              <a:lnSpc>
                <a:spcPct val="80000"/>
              </a:lnSpc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600" dirty="0">
                <a:cs typeface="Arial" charset="0"/>
              </a:rPr>
              <a:t>Badan Pusat </a:t>
            </a:r>
            <a:r>
              <a:rPr lang="en-US" sz="1600" dirty="0" err="1">
                <a:cs typeface="Arial" charset="0"/>
              </a:rPr>
              <a:t>Statistik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Kabupaten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Tanggamus</a:t>
            </a:r>
            <a:endParaRPr lang="en-US" sz="1600" dirty="0">
              <a:cs typeface="Arial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E8946D-5763-4D30-B55E-8B16D498C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124" b="5124"/>
          <a:stretch/>
        </p:blipFill>
        <p:spPr>
          <a:xfrm>
            <a:off x="0" y="1227976"/>
            <a:ext cx="2580993" cy="1737360"/>
          </a:xfrm>
          <a:prstGeom prst="rect">
            <a:avLst/>
          </a:prstGeom>
          <a:effectLst/>
        </p:spPr>
      </p:pic>
      <p:pic>
        <p:nvPicPr>
          <p:cNvPr id="33" name="Picture 4" descr="D:\unc-nsf-data-curation-wordle.png">
            <a:extLst>
              <a:ext uri="{FF2B5EF4-FFF2-40B4-BE49-F238E27FC236}">
                <a16:creationId xmlns:a16="http://schemas.microsoft.com/office/drawing/2014/main" id="{3B128BAF-F63A-4DB2-B6EA-915E108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76" y="1234152"/>
            <a:ext cx="2442106" cy="17373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6ACF7820-083E-4AE4-B8E7-F71B86677AC0}"/>
              </a:ext>
            </a:extLst>
          </p:cNvPr>
          <p:cNvSpPr txBox="1">
            <a:spLocks/>
          </p:cNvSpPr>
          <p:nvPr/>
        </p:nvSpPr>
        <p:spPr>
          <a:xfrm>
            <a:off x="699247" y="3330195"/>
            <a:ext cx="8803929" cy="1073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DOMAIN 1</a:t>
            </a:r>
          </a:p>
          <a:p>
            <a:pPr algn="l">
              <a:lnSpc>
                <a:spcPts val="2743"/>
              </a:lnSpc>
            </a:pPr>
            <a:r>
              <a:rPr lang="en-US" spc="2" dirty="0">
                <a:solidFill>
                  <a:srgbClr val="000000"/>
                </a:solidFill>
                <a:latin typeface="Franklin Gothic Book" panose="020B0503020102020204" pitchFamily="34" charset="0"/>
                <a:ea typeface="Poppins Ultra-Bold"/>
                <a:cs typeface="Poppins Ultra-Bold"/>
                <a:sym typeface="Poppins Ultra-Bold"/>
              </a:rPr>
              <a:t>SATU DATA INDONESIA</a:t>
            </a:r>
            <a:endParaRPr lang="en-US" sz="3200" spc="2" dirty="0">
              <a:solidFill>
                <a:srgbClr val="000000"/>
              </a:solidFill>
              <a:latin typeface="Franklin Gothic Book" panose="020B0503020102020204" pitchFamily="34" charset="0"/>
              <a:ea typeface="Poppins Ultra-Bold"/>
              <a:cs typeface="Poppins Ultra-Bold"/>
              <a:sym typeface="Poppins Ultra-Bold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60248"/>
            <a:ext cx="2522237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60248"/>
            <a:ext cx="1991181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7123B6-B361-4AE6-A580-40AC1D60A8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596200" y="3466155"/>
            <a:ext cx="103047" cy="13818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r>
              <a:rPr lang="en-US" sz="2000" b="0" i="1" dirty="0">
                <a:latin typeface="Franklin Gothic Medium Cond" pitchFamily="34" charset="0"/>
              </a:rPr>
              <a:t>BADAN PUSAT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58650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5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BBEEA7E-0C8D-454B-9F51-A806CD418623}"/>
              </a:ext>
            </a:extLst>
          </p:cNvPr>
          <p:cNvSpPr txBox="1">
            <a:spLocks/>
          </p:cNvSpPr>
          <p:nvPr/>
        </p:nvSpPr>
        <p:spPr>
          <a:xfrm>
            <a:off x="7010400" y="65426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10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10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36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Indikator</a:t>
            </a:r>
            <a:r>
              <a:rPr lang="en-US" altLang="ko-KR" sz="36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</a:t>
            </a:r>
            <a:r>
              <a:rPr lang="en-US" altLang="ko-KR" sz="36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Kematangan</a:t>
            </a:r>
            <a:r>
              <a:rPr lang="en-US" altLang="ko-KR" sz="36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</a:t>
            </a:r>
            <a:r>
              <a:rPr lang="en-US" altLang="ko-KR" sz="36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Penerapan</a:t>
            </a:r>
            <a:r>
              <a:rPr lang="en-US" altLang="ko-KR" sz="36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SDI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738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EMPAT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5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INDIKATOR KEMATANGAN PENERAPAN SDI (1)</a:t>
            </a:r>
          </a:p>
          <a:p>
            <a:pPr algn="r"/>
            <a:endParaRPr lang="en-ID" sz="2400" b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92907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33960"/>
              </p:ext>
            </p:extLst>
          </p:nvPr>
        </p:nvGraphicFramePr>
        <p:xfrm>
          <a:off x="1184222" y="2160415"/>
          <a:ext cx="6520721" cy="434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1597F-90E4-4155-A612-49EEB0EF62E6}"/>
              </a:ext>
            </a:extLst>
          </p:cNvPr>
          <p:cNvSpPr txBox="1"/>
          <p:nvPr/>
        </p:nvSpPr>
        <p:spPr>
          <a:xfrm>
            <a:off x="2833139" y="1120227"/>
            <a:ext cx="3252867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ASPEK STANDAR DATA STATISTIK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ACDE71A-012F-4DBF-8CB5-DF17235FE74E}"/>
              </a:ext>
            </a:extLst>
          </p:cNvPr>
          <p:cNvSpPr/>
          <p:nvPr/>
        </p:nvSpPr>
        <p:spPr>
          <a:xfrm>
            <a:off x="4317168" y="1516034"/>
            <a:ext cx="314793" cy="669819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A2FD575-1B74-4647-BA0B-A0696AB5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11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5017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848500C8-E79E-452C-8620-7DFF246C4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512157"/>
              </p:ext>
            </p:extLst>
          </p:nvPr>
        </p:nvGraphicFramePr>
        <p:xfrm>
          <a:off x="4161658" y="3851579"/>
          <a:ext cx="4937372" cy="287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2800" b="1" dirty="0">
                <a:latin typeface="Franklin Gothic Book" panose="020B0503020102020204" pitchFamily="34" charset="0"/>
              </a:rPr>
              <a:t>INDIKATOR KEMATANGAN PENERAPAN SDI</a:t>
            </a:r>
            <a:r>
              <a:rPr lang="en-US" sz="2800" b="0" dirty="0">
                <a:latin typeface="Franklin Gothic Medium Cond" pitchFamily="34" charset="0"/>
              </a:rPr>
              <a:t> (2)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7289A0-B074-4E79-9122-AE508D7E6F1F}"/>
              </a:ext>
            </a:extLst>
          </p:cNvPr>
          <p:cNvGrpSpPr/>
          <p:nvPr/>
        </p:nvGrpSpPr>
        <p:grpSpPr>
          <a:xfrm>
            <a:off x="-232179" y="1076441"/>
            <a:ext cx="4161658" cy="4911897"/>
            <a:chOff x="328002" y="1062040"/>
            <a:chExt cx="4262565" cy="5285212"/>
          </a:xfrm>
        </p:grpSpPr>
        <p:sp>
          <p:nvSpPr>
            <p:cNvPr id="7" name="Rectangle 364"/>
            <p:cNvSpPr>
              <a:spLocks noChangeArrowheads="1"/>
            </p:cNvSpPr>
            <p:nvPr/>
          </p:nvSpPr>
          <p:spPr bwMode="auto">
            <a:xfrm>
              <a:off x="611871" y="1062040"/>
              <a:ext cx="3978695" cy="4023359"/>
            </a:xfrm>
            <a:prstGeom prst="rect">
              <a:avLst/>
            </a:prstGeom>
            <a:solidFill>
              <a:srgbClr val="D3D3D4"/>
            </a:solidFill>
            <a:ln>
              <a:noFill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b="1" i="1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8" name="Rectangle 364"/>
            <p:cNvSpPr>
              <a:spLocks noChangeArrowheads="1"/>
            </p:cNvSpPr>
            <p:nvPr/>
          </p:nvSpPr>
          <p:spPr bwMode="auto">
            <a:xfrm>
              <a:off x="565811" y="1153480"/>
              <a:ext cx="4024756" cy="384048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b="1" i="1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11" name="组合 67"/>
            <p:cNvGrpSpPr>
              <a:grpSpLocks/>
            </p:cNvGrpSpPr>
            <p:nvPr/>
          </p:nvGrpSpPr>
          <p:grpSpPr bwMode="auto">
            <a:xfrm>
              <a:off x="328002" y="1226528"/>
              <a:ext cx="4262564" cy="3694385"/>
              <a:chOff x="4867389" y="1008720"/>
              <a:chExt cx="3525386" cy="3192332"/>
            </a:xfrm>
          </p:grpSpPr>
          <p:grpSp>
            <p:nvGrpSpPr>
              <p:cNvPr id="12" name="组合 64"/>
              <p:cNvGrpSpPr>
                <a:grpSpLocks/>
              </p:cNvGrpSpPr>
              <p:nvPr/>
            </p:nvGrpSpPr>
            <p:grpSpPr bwMode="auto">
              <a:xfrm>
                <a:off x="5148064" y="1008720"/>
                <a:ext cx="3181583" cy="3192332"/>
                <a:chOff x="3832225" y="1819275"/>
                <a:chExt cx="1409700" cy="1414463"/>
              </a:xfrm>
            </p:grpSpPr>
            <p:sp>
              <p:nvSpPr>
                <p:cNvPr id="16" name="Freeform 7"/>
                <p:cNvSpPr>
                  <a:spLocks/>
                </p:cNvSpPr>
                <p:nvPr/>
              </p:nvSpPr>
              <p:spPr bwMode="auto">
                <a:xfrm>
                  <a:off x="4195763" y="1819275"/>
                  <a:ext cx="681038" cy="784225"/>
                </a:xfrm>
                <a:custGeom>
                  <a:avLst/>
                  <a:gdLst>
                    <a:gd name="T0" fmla="*/ 341313 w 429"/>
                    <a:gd name="T1" fmla="*/ 0 h 494"/>
                    <a:gd name="T2" fmla="*/ 681038 w 429"/>
                    <a:gd name="T3" fmla="*/ 195263 h 494"/>
                    <a:gd name="T4" fmla="*/ 681038 w 429"/>
                    <a:gd name="T5" fmla="*/ 588963 h 494"/>
                    <a:gd name="T6" fmla="*/ 341313 w 429"/>
                    <a:gd name="T7" fmla="*/ 784225 h 494"/>
                    <a:gd name="T8" fmla="*/ 0 w 429"/>
                    <a:gd name="T9" fmla="*/ 588963 h 494"/>
                    <a:gd name="T10" fmla="*/ 0 w 429"/>
                    <a:gd name="T11" fmla="*/ 195263 h 494"/>
                    <a:gd name="T12" fmla="*/ 341313 w 429"/>
                    <a:gd name="T13" fmla="*/ 0 h 494"/>
                    <a:gd name="T14" fmla="*/ 341313 w 429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9"/>
                    <a:gd name="T25" fmla="*/ 0 h 494"/>
                    <a:gd name="T26" fmla="*/ 429 w 429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9" h="494">
                      <a:moveTo>
                        <a:pt x="215" y="0"/>
                      </a:moveTo>
                      <a:lnTo>
                        <a:pt x="429" y="123"/>
                      </a:lnTo>
                      <a:lnTo>
                        <a:pt x="429" y="371"/>
                      </a:lnTo>
                      <a:lnTo>
                        <a:pt x="215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5" y="0"/>
                      </a:lnTo>
                      <a:close/>
                    </a:path>
                  </a:pathLst>
                </a:custGeom>
                <a:solidFill>
                  <a:srgbClr val="F176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7" name="Freeform 8"/>
                <p:cNvSpPr>
                  <a:spLocks noEditPoints="1"/>
                </p:cNvSpPr>
                <p:nvPr/>
              </p:nvSpPr>
              <p:spPr bwMode="auto">
                <a:xfrm>
                  <a:off x="4232275" y="1860550"/>
                  <a:ext cx="608013" cy="701675"/>
                </a:xfrm>
                <a:custGeom>
                  <a:avLst/>
                  <a:gdLst>
                    <a:gd name="T0" fmla="*/ 304800 w 383"/>
                    <a:gd name="T1" fmla="*/ 0 h 442"/>
                    <a:gd name="T2" fmla="*/ 608013 w 383"/>
                    <a:gd name="T3" fmla="*/ 177800 h 442"/>
                    <a:gd name="T4" fmla="*/ 608013 w 383"/>
                    <a:gd name="T5" fmla="*/ 525463 h 442"/>
                    <a:gd name="T6" fmla="*/ 304800 w 383"/>
                    <a:gd name="T7" fmla="*/ 701675 h 442"/>
                    <a:gd name="T8" fmla="*/ 0 w 383"/>
                    <a:gd name="T9" fmla="*/ 525463 h 442"/>
                    <a:gd name="T10" fmla="*/ 0 w 383"/>
                    <a:gd name="T11" fmla="*/ 177800 h 442"/>
                    <a:gd name="T12" fmla="*/ 304800 w 383"/>
                    <a:gd name="T13" fmla="*/ 0 h 442"/>
                    <a:gd name="T14" fmla="*/ 304800 w 383"/>
                    <a:gd name="T15" fmla="*/ 0 h 442"/>
                    <a:gd name="T16" fmla="*/ 304800 w 383"/>
                    <a:gd name="T17" fmla="*/ 12700 h 442"/>
                    <a:gd name="T18" fmla="*/ 596900 w 383"/>
                    <a:gd name="T19" fmla="*/ 180975 h 442"/>
                    <a:gd name="T20" fmla="*/ 596900 w 383"/>
                    <a:gd name="T21" fmla="*/ 522288 h 442"/>
                    <a:gd name="T22" fmla="*/ 304800 w 383"/>
                    <a:gd name="T23" fmla="*/ 690563 h 442"/>
                    <a:gd name="T24" fmla="*/ 11113 w 383"/>
                    <a:gd name="T25" fmla="*/ 522288 h 442"/>
                    <a:gd name="T26" fmla="*/ 11113 w 383"/>
                    <a:gd name="T27" fmla="*/ 180975 h 442"/>
                    <a:gd name="T28" fmla="*/ 304800 w 383"/>
                    <a:gd name="T29" fmla="*/ 12700 h 442"/>
                    <a:gd name="T30" fmla="*/ 304800 w 383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3"/>
                    <a:gd name="T49" fmla="*/ 0 h 442"/>
                    <a:gd name="T50" fmla="*/ 383 w 383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3" h="442">
                      <a:moveTo>
                        <a:pt x="192" y="0"/>
                      </a:moveTo>
                      <a:lnTo>
                        <a:pt x="383" y="112"/>
                      </a:lnTo>
                      <a:lnTo>
                        <a:pt x="383" y="331"/>
                      </a:lnTo>
                      <a:lnTo>
                        <a:pt x="192" y="442"/>
                      </a:lnTo>
                      <a:lnTo>
                        <a:pt x="0" y="331"/>
                      </a:lnTo>
                      <a:lnTo>
                        <a:pt x="0" y="112"/>
                      </a:lnTo>
                      <a:lnTo>
                        <a:pt x="192" y="0"/>
                      </a:lnTo>
                      <a:close/>
                      <a:moveTo>
                        <a:pt x="192" y="8"/>
                      </a:moveTo>
                      <a:lnTo>
                        <a:pt x="376" y="114"/>
                      </a:lnTo>
                      <a:lnTo>
                        <a:pt x="376" y="329"/>
                      </a:lnTo>
                      <a:lnTo>
                        <a:pt x="192" y="435"/>
                      </a:lnTo>
                      <a:lnTo>
                        <a:pt x="7" y="329"/>
                      </a:lnTo>
                      <a:lnTo>
                        <a:pt x="7" y="114"/>
                      </a:lnTo>
                      <a:lnTo>
                        <a:pt x="19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>
                  <a:off x="3832225" y="2449513"/>
                  <a:ext cx="677863" cy="784225"/>
                </a:xfrm>
                <a:custGeom>
                  <a:avLst/>
                  <a:gdLst>
                    <a:gd name="T0" fmla="*/ 339725 w 427"/>
                    <a:gd name="T1" fmla="*/ 0 h 494"/>
                    <a:gd name="T2" fmla="*/ 677863 w 427"/>
                    <a:gd name="T3" fmla="*/ 195263 h 494"/>
                    <a:gd name="T4" fmla="*/ 677863 w 427"/>
                    <a:gd name="T5" fmla="*/ 588963 h 494"/>
                    <a:gd name="T6" fmla="*/ 339725 w 427"/>
                    <a:gd name="T7" fmla="*/ 784225 h 494"/>
                    <a:gd name="T8" fmla="*/ 0 w 427"/>
                    <a:gd name="T9" fmla="*/ 588963 h 494"/>
                    <a:gd name="T10" fmla="*/ 0 w 427"/>
                    <a:gd name="T11" fmla="*/ 195263 h 494"/>
                    <a:gd name="T12" fmla="*/ 339725 w 427"/>
                    <a:gd name="T13" fmla="*/ 0 h 494"/>
                    <a:gd name="T14" fmla="*/ 339725 w 427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7"/>
                    <a:gd name="T25" fmla="*/ 0 h 494"/>
                    <a:gd name="T26" fmla="*/ 427 w 427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7" h="494">
                      <a:moveTo>
                        <a:pt x="214" y="0"/>
                      </a:moveTo>
                      <a:lnTo>
                        <a:pt x="427" y="123"/>
                      </a:lnTo>
                      <a:lnTo>
                        <a:pt x="427" y="371"/>
                      </a:lnTo>
                      <a:lnTo>
                        <a:pt x="214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rgbClr val="899C3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19" name="Freeform 14"/>
                <p:cNvSpPr>
                  <a:spLocks noEditPoints="1"/>
                </p:cNvSpPr>
                <p:nvPr/>
              </p:nvSpPr>
              <p:spPr bwMode="auto">
                <a:xfrm>
                  <a:off x="3868738" y="2490788"/>
                  <a:ext cx="603250" cy="701675"/>
                </a:xfrm>
                <a:custGeom>
                  <a:avLst/>
                  <a:gdLst>
                    <a:gd name="T0" fmla="*/ 303212 w 380"/>
                    <a:gd name="T1" fmla="*/ 0 h 442"/>
                    <a:gd name="T2" fmla="*/ 603250 w 380"/>
                    <a:gd name="T3" fmla="*/ 176212 h 442"/>
                    <a:gd name="T4" fmla="*/ 603250 w 380"/>
                    <a:gd name="T5" fmla="*/ 525463 h 442"/>
                    <a:gd name="T6" fmla="*/ 303212 w 380"/>
                    <a:gd name="T7" fmla="*/ 701675 h 442"/>
                    <a:gd name="T8" fmla="*/ 0 w 380"/>
                    <a:gd name="T9" fmla="*/ 525463 h 442"/>
                    <a:gd name="T10" fmla="*/ 0 w 380"/>
                    <a:gd name="T11" fmla="*/ 176212 h 442"/>
                    <a:gd name="T12" fmla="*/ 303212 w 380"/>
                    <a:gd name="T13" fmla="*/ 0 h 442"/>
                    <a:gd name="T14" fmla="*/ 303212 w 380"/>
                    <a:gd name="T15" fmla="*/ 0 h 442"/>
                    <a:gd name="T16" fmla="*/ 303212 w 380"/>
                    <a:gd name="T17" fmla="*/ 12700 h 442"/>
                    <a:gd name="T18" fmla="*/ 596900 w 380"/>
                    <a:gd name="T19" fmla="*/ 180975 h 442"/>
                    <a:gd name="T20" fmla="*/ 596900 w 380"/>
                    <a:gd name="T21" fmla="*/ 522288 h 442"/>
                    <a:gd name="T22" fmla="*/ 303212 w 380"/>
                    <a:gd name="T23" fmla="*/ 690563 h 442"/>
                    <a:gd name="T24" fmla="*/ 7938 w 380"/>
                    <a:gd name="T25" fmla="*/ 522288 h 442"/>
                    <a:gd name="T26" fmla="*/ 7938 w 380"/>
                    <a:gd name="T27" fmla="*/ 180975 h 442"/>
                    <a:gd name="T28" fmla="*/ 303212 w 380"/>
                    <a:gd name="T29" fmla="*/ 12700 h 442"/>
                    <a:gd name="T30" fmla="*/ 303212 w 380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0"/>
                    <a:gd name="T49" fmla="*/ 0 h 442"/>
                    <a:gd name="T50" fmla="*/ 380 w 380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0" h="442">
                      <a:moveTo>
                        <a:pt x="191" y="0"/>
                      </a:moveTo>
                      <a:lnTo>
                        <a:pt x="380" y="111"/>
                      </a:lnTo>
                      <a:lnTo>
                        <a:pt x="380" y="331"/>
                      </a:lnTo>
                      <a:lnTo>
                        <a:pt x="191" y="442"/>
                      </a:lnTo>
                      <a:lnTo>
                        <a:pt x="0" y="331"/>
                      </a:lnTo>
                      <a:lnTo>
                        <a:pt x="0" y="111"/>
                      </a:lnTo>
                      <a:lnTo>
                        <a:pt x="191" y="0"/>
                      </a:lnTo>
                      <a:close/>
                      <a:moveTo>
                        <a:pt x="191" y="8"/>
                      </a:moveTo>
                      <a:lnTo>
                        <a:pt x="376" y="114"/>
                      </a:lnTo>
                      <a:lnTo>
                        <a:pt x="376" y="329"/>
                      </a:lnTo>
                      <a:lnTo>
                        <a:pt x="191" y="435"/>
                      </a:lnTo>
                      <a:lnTo>
                        <a:pt x="5" y="329"/>
                      </a:lnTo>
                      <a:lnTo>
                        <a:pt x="5" y="114"/>
                      </a:lnTo>
                      <a:lnTo>
                        <a:pt x="191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4562475" y="2449513"/>
                  <a:ext cx="679450" cy="784225"/>
                </a:xfrm>
                <a:custGeom>
                  <a:avLst/>
                  <a:gdLst>
                    <a:gd name="T0" fmla="*/ 338138 w 428"/>
                    <a:gd name="T1" fmla="*/ 0 h 494"/>
                    <a:gd name="T2" fmla="*/ 679450 w 428"/>
                    <a:gd name="T3" fmla="*/ 195263 h 494"/>
                    <a:gd name="T4" fmla="*/ 679450 w 428"/>
                    <a:gd name="T5" fmla="*/ 588963 h 494"/>
                    <a:gd name="T6" fmla="*/ 338138 w 428"/>
                    <a:gd name="T7" fmla="*/ 784225 h 494"/>
                    <a:gd name="T8" fmla="*/ 0 w 428"/>
                    <a:gd name="T9" fmla="*/ 588963 h 494"/>
                    <a:gd name="T10" fmla="*/ 0 w 428"/>
                    <a:gd name="T11" fmla="*/ 195263 h 494"/>
                    <a:gd name="T12" fmla="*/ 338138 w 428"/>
                    <a:gd name="T13" fmla="*/ 0 h 494"/>
                    <a:gd name="T14" fmla="*/ 338138 w 428"/>
                    <a:gd name="T15" fmla="*/ 0 h 4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8"/>
                    <a:gd name="T25" fmla="*/ 0 h 494"/>
                    <a:gd name="T26" fmla="*/ 428 w 428"/>
                    <a:gd name="T27" fmla="*/ 494 h 49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8" h="494">
                      <a:moveTo>
                        <a:pt x="213" y="0"/>
                      </a:moveTo>
                      <a:lnTo>
                        <a:pt x="428" y="123"/>
                      </a:lnTo>
                      <a:lnTo>
                        <a:pt x="428" y="371"/>
                      </a:lnTo>
                      <a:lnTo>
                        <a:pt x="213" y="494"/>
                      </a:lnTo>
                      <a:lnTo>
                        <a:pt x="0" y="371"/>
                      </a:lnTo>
                      <a:lnTo>
                        <a:pt x="0" y="123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solidFill>
                  <a:srgbClr val="4F96D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  <p:sp>
              <p:nvSpPr>
                <p:cNvPr id="21" name="Freeform 20"/>
                <p:cNvSpPr>
                  <a:spLocks noEditPoints="1"/>
                </p:cNvSpPr>
                <p:nvPr/>
              </p:nvSpPr>
              <p:spPr bwMode="auto">
                <a:xfrm>
                  <a:off x="4595813" y="2490788"/>
                  <a:ext cx="608013" cy="701675"/>
                </a:xfrm>
                <a:custGeom>
                  <a:avLst/>
                  <a:gdLst>
                    <a:gd name="T0" fmla="*/ 304800 w 383"/>
                    <a:gd name="T1" fmla="*/ 0 h 442"/>
                    <a:gd name="T2" fmla="*/ 608013 w 383"/>
                    <a:gd name="T3" fmla="*/ 176212 h 442"/>
                    <a:gd name="T4" fmla="*/ 608013 w 383"/>
                    <a:gd name="T5" fmla="*/ 525463 h 442"/>
                    <a:gd name="T6" fmla="*/ 304800 w 383"/>
                    <a:gd name="T7" fmla="*/ 701675 h 442"/>
                    <a:gd name="T8" fmla="*/ 0 w 383"/>
                    <a:gd name="T9" fmla="*/ 525463 h 442"/>
                    <a:gd name="T10" fmla="*/ 0 w 383"/>
                    <a:gd name="T11" fmla="*/ 176212 h 442"/>
                    <a:gd name="T12" fmla="*/ 304800 w 383"/>
                    <a:gd name="T13" fmla="*/ 0 h 442"/>
                    <a:gd name="T14" fmla="*/ 304800 w 383"/>
                    <a:gd name="T15" fmla="*/ 0 h 442"/>
                    <a:gd name="T16" fmla="*/ 304800 w 383"/>
                    <a:gd name="T17" fmla="*/ 12700 h 442"/>
                    <a:gd name="T18" fmla="*/ 600075 w 383"/>
                    <a:gd name="T19" fmla="*/ 180975 h 442"/>
                    <a:gd name="T20" fmla="*/ 600075 w 383"/>
                    <a:gd name="T21" fmla="*/ 522288 h 442"/>
                    <a:gd name="T22" fmla="*/ 304800 w 383"/>
                    <a:gd name="T23" fmla="*/ 690563 h 442"/>
                    <a:gd name="T24" fmla="*/ 11113 w 383"/>
                    <a:gd name="T25" fmla="*/ 522288 h 442"/>
                    <a:gd name="T26" fmla="*/ 11113 w 383"/>
                    <a:gd name="T27" fmla="*/ 180975 h 442"/>
                    <a:gd name="T28" fmla="*/ 304800 w 383"/>
                    <a:gd name="T29" fmla="*/ 12700 h 442"/>
                    <a:gd name="T30" fmla="*/ 304800 w 383"/>
                    <a:gd name="T31" fmla="*/ 12700 h 4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83"/>
                    <a:gd name="T49" fmla="*/ 0 h 442"/>
                    <a:gd name="T50" fmla="*/ 383 w 383"/>
                    <a:gd name="T51" fmla="*/ 442 h 4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83" h="442">
                      <a:moveTo>
                        <a:pt x="192" y="0"/>
                      </a:moveTo>
                      <a:lnTo>
                        <a:pt x="383" y="111"/>
                      </a:lnTo>
                      <a:lnTo>
                        <a:pt x="383" y="331"/>
                      </a:lnTo>
                      <a:lnTo>
                        <a:pt x="192" y="442"/>
                      </a:lnTo>
                      <a:lnTo>
                        <a:pt x="0" y="331"/>
                      </a:lnTo>
                      <a:lnTo>
                        <a:pt x="0" y="111"/>
                      </a:lnTo>
                      <a:lnTo>
                        <a:pt x="192" y="0"/>
                      </a:lnTo>
                      <a:close/>
                      <a:moveTo>
                        <a:pt x="192" y="8"/>
                      </a:moveTo>
                      <a:lnTo>
                        <a:pt x="378" y="114"/>
                      </a:lnTo>
                      <a:lnTo>
                        <a:pt x="378" y="329"/>
                      </a:lnTo>
                      <a:lnTo>
                        <a:pt x="192" y="435"/>
                      </a:lnTo>
                      <a:lnTo>
                        <a:pt x="7" y="329"/>
                      </a:lnTo>
                      <a:lnTo>
                        <a:pt x="7" y="114"/>
                      </a:lnTo>
                      <a:lnTo>
                        <a:pt x="192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TextBox 65"/>
              <p:cNvSpPr txBox="1">
                <a:spLocks noChangeArrowheads="1"/>
              </p:cNvSpPr>
              <p:nvPr/>
            </p:nvSpPr>
            <p:spPr bwMode="auto">
              <a:xfrm>
                <a:off x="5904489" y="1490541"/>
                <a:ext cx="1665149" cy="82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n-lt"/>
                    <a:ea typeface="微软雅黑" pitchFamily="34" charset="-122"/>
                  </a:rPr>
                  <a:t>METADATA KEGIATAN</a:t>
                </a:r>
              </a:p>
            </p:txBody>
          </p:sp>
          <p:sp>
            <p:nvSpPr>
              <p:cNvPr id="14" name="TextBox 50"/>
              <p:cNvSpPr txBox="1">
                <a:spLocks noChangeArrowheads="1"/>
              </p:cNvSpPr>
              <p:nvPr/>
            </p:nvSpPr>
            <p:spPr bwMode="auto">
              <a:xfrm>
                <a:off x="4867389" y="2942404"/>
                <a:ext cx="2087651" cy="82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METADATA INDIKATOR</a:t>
                </a:r>
                <a:endParaRPr lang="zh-CN" altLang="en-US" sz="2000" b="1" dirty="0">
                  <a:solidFill>
                    <a:schemeClr val="bg1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5" name="TextBox 53"/>
              <p:cNvSpPr txBox="1">
                <a:spLocks noChangeArrowheads="1"/>
              </p:cNvSpPr>
              <p:nvPr/>
            </p:nvSpPr>
            <p:spPr bwMode="auto">
              <a:xfrm>
                <a:off x="6699185" y="2943596"/>
                <a:ext cx="1693590" cy="827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METADATA VARIABEL</a:t>
                </a:r>
                <a:endParaRPr lang="en-US" altLang="zh-CN" sz="2000" b="1" dirty="0">
                  <a:solidFill>
                    <a:schemeClr val="bg1"/>
                  </a:solidFill>
                  <a:latin typeface="+mn-lt"/>
                  <a:ea typeface="微软雅黑" pitchFamily="34" charset="-122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C1C2DC-DE10-4914-973B-FE8274C426E8}"/>
                </a:ext>
              </a:extLst>
            </p:cNvPr>
            <p:cNvSpPr txBox="1"/>
            <p:nvPr/>
          </p:nvSpPr>
          <p:spPr>
            <a:xfrm>
              <a:off x="767006" y="5805997"/>
              <a:ext cx="3643265" cy="54125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ASPEK METADATA STATISTIK</a:t>
              </a:r>
              <a:endParaRPr lang="en-ID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3CBFB7A7-2B79-4A1E-8EF3-F0CACA0C790D}"/>
                </a:ext>
              </a:extLst>
            </p:cNvPr>
            <p:cNvSpPr/>
            <p:nvPr/>
          </p:nvSpPr>
          <p:spPr>
            <a:xfrm rot="10800000">
              <a:off x="2392492" y="5069893"/>
              <a:ext cx="314793" cy="669819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8EA0143-8210-4B00-896A-EEAB80C8B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643045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672D7CDF-4BE2-4ABB-B931-D58C100A76E6}"/>
              </a:ext>
            </a:extLst>
          </p:cNvPr>
          <p:cNvGrpSpPr/>
          <p:nvPr/>
        </p:nvGrpSpPr>
        <p:grpSpPr>
          <a:xfrm>
            <a:off x="4229782" y="1156490"/>
            <a:ext cx="4869248" cy="1863262"/>
            <a:chOff x="4364692" y="1156490"/>
            <a:chExt cx="4869248" cy="186326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C026B8-1F51-44D4-A307-FD4A50767DE8}"/>
                </a:ext>
              </a:extLst>
            </p:cNvPr>
            <p:cNvSpPr txBox="1"/>
            <p:nvPr/>
          </p:nvSpPr>
          <p:spPr>
            <a:xfrm>
              <a:off x="4456167" y="1156490"/>
              <a:ext cx="3312826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ASPEK INTEROPERABILITAS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8AB74B-F553-4B6F-A3C2-12B913CE3D3C}"/>
                </a:ext>
              </a:extLst>
            </p:cNvPr>
            <p:cNvSpPr txBox="1"/>
            <p:nvPr/>
          </p:nvSpPr>
          <p:spPr>
            <a:xfrm>
              <a:off x="4364692" y="1589787"/>
              <a:ext cx="461697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800" dirty="0" err="1"/>
                <a:t>Instansi</a:t>
              </a:r>
              <a:r>
                <a:rPr lang="en-US" sz="1800" dirty="0"/>
                <a:t> </a:t>
              </a:r>
              <a:r>
                <a:rPr lang="en-US" sz="1800" dirty="0" err="1"/>
                <a:t>harus</a:t>
              </a:r>
              <a:r>
                <a:rPr lang="en-US" sz="1800" dirty="0"/>
                <a:t> </a:t>
              </a:r>
              <a:r>
                <a:rPr lang="en-US" sz="1800" dirty="0" err="1"/>
                <a:t>ada</a:t>
              </a:r>
              <a:r>
                <a:rPr lang="en-US" sz="1800" dirty="0"/>
                <a:t> </a:t>
              </a:r>
              <a:r>
                <a:rPr lang="en-US" sz="2400" b="1" dirty="0" err="1">
                  <a:solidFill>
                    <a:srgbClr val="00B0F0"/>
                  </a:solidFill>
                </a:rPr>
                <a:t>ketentuan</a:t>
              </a:r>
              <a:r>
                <a:rPr lang="en-US" sz="2400" b="1" dirty="0">
                  <a:solidFill>
                    <a:srgbClr val="00B0F0"/>
                  </a:solidFill>
                </a:rPr>
                <a:t> </a:t>
              </a:r>
              <a:r>
                <a:rPr lang="en-US" sz="2400" b="1" dirty="0" err="1">
                  <a:solidFill>
                    <a:srgbClr val="00B0F0"/>
                  </a:solidFill>
                </a:rPr>
                <a:t>baku</a:t>
              </a:r>
              <a:r>
                <a:rPr lang="en-US" sz="1800" dirty="0"/>
                <a:t> yang </a:t>
              </a:r>
              <a:r>
                <a:rPr lang="en-US" sz="1800" dirty="0" err="1"/>
                <a:t>mengatur</a:t>
              </a:r>
              <a:r>
                <a:rPr lang="en-US" sz="1800" dirty="0"/>
                <a:t> </a:t>
              </a:r>
              <a:r>
                <a:rPr lang="en-US" sz="2400" b="1" dirty="0" err="1">
                  <a:solidFill>
                    <a:srgbClr val="00B0F0"/>
                  </a:solidFill>
                </a:rPr>
                <a:t>kaidah</a:t>
              </a:r>
              <a:r>
                <a:rPr lang="en-US" sz="2400" b="1" dirty="0">
                  <a:solidFill>
                    <a:srgbClr val="00B0F0"/>
                  </a:solidFill>
                </a:rPr>
                <a:t> </a:t>
              </a:r>
              <a:r>
                <a:rPr lang="en-US" sz="2400" b="1" dirty="0" err="1">
                  <a:solidFill>
                    <a:srgbClr val="00B0F0"/>
                  </a:solidFill>
                </a:rPr>
                <a:t>interoperabilitas</a:t>
              </a:r>
              <a:r>
                <a:rPr lang="en-US" sz="2400" b="1" dirty="0">
                  <a:solidFill>
                    <a:srgbClr val="00B0F0"/>
                  </a:solidFill>
                </a:rPr>
                <a:t> </a:t>
              </a:r>
              <a:r>
                <a:rPr lang="en-US" sz="1800" dirty="0"/>
                <a:t>yang </a:t>
              </a:r>
              <a:r>
                <a:rPr lang="en-US" sz="1800" dirty="0" err="1"/>
                <a:t>berlaku</a:t>
              </a:r>
              <a:r>
                <a:rPr lang="en-US" sz="1800" dirty="0"/>
                <a:t> </a:t>
              </a:r>
              <a:r>
                <a:rPr lang="en-US" sz="1800" dirty="0" err="1"/>
                <a:t>untuk</a:t>
              </a:r>
              <a:r>
                <a:rPr lang="en-US" sz="1800" dirty="0"/>
                <a:t> </a:t>
              </a:r>
              <a:r>
                <a:rPr lang="en-US" sz="1800" dirty="0" err="1"/>
                <a:t>seluruh</a:t>
              </a:r>
              <a:r>
                <a:rPr lang="en-US" sz="1800" dirty="0"/>
                <a:t> unit </a:t>
              </a:r>
              <a:r>
                <a:rPr lang="en-US" sz="1800" dirty="0" err="1"/>
                <a:t>kerja</a:t>
              </a:r>
              <a:r>
                <a:rPr lang="en-US" sz="1800" dirty="0"/>
                <a:t> </a:t>
              </a:r>
              <a:r>
                <a:rPr lang="en-US" sz="1800" dirty="0" err="1"/>
                <a:t>instansi</a:t>
              </a:r>
              <a:r>
                <a:rPr lang="en-US" sz="1800" dirty="0"/>
                <a:t> </a:t>
              </a:r>
              <a:r>
                <a:rPr lang="en-US" sz="1800" dirty="0" err="1"/>
                <a:t>tersebut</a:t>
              </a:r>
              <a:r>
                <a:rPr lang="en-US" sz="1800" dirty="0"/>
                <a:t>.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E0AF3F-A17F-47A3-8310-93C0D4BB698A}"/>
                </a:ext>
              </a:extLst>
            </p:cNvPr>
            <p:cNvCxnSpPr>
              <a:cxnSpLocks/>
            </p:cNvCxnSpPr>
            <p:nvPr/>
          </p:nvCxnSpPr>
          <p:spPr>
            <a:xfrm>
              <a:off x="4454632" y="3019752"/>
              <a:ext cx="4779308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27B6FBA-2653-4289-817D-45C976AC9FBA}"/>
              </a:ext>
            </a:extLst>
          </p:cNvPr>
          <p:cNvSpPr txBox="1"/>
          <p:nvPr/>
        </p:nvSpPr>
        <p:spPr>
          <a:xfrm>
            <a:off x="4298875" y="3147684"/>
            <a:ext cx="481483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ASPEK KODE REFERENSI DAN/ATAU DATA INDUK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1549BA-B44B-40B8-9505-1CBE1EDFD0DA}"/>
              </a:ext>
            </a:extLst>
          </p:cNvPr>
          <p:cNvSpPr txBox="1"/>
          <p:nvPr/>
        </p:nvSpPr>
        <p:spPr>
          <a:xfrm>
            <a:off x="4319722" y="3552672"/>
            <a:ext cx="4779308" cy="30777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chemeClr val="bg1"/>
                </a:solidFill>
              </a:rPr>
              <a:t>Beberapa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referensi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disepakati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diantaranya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12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79871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TINGKAT KEMATANGAN PENERAPAN</a:t>
            </a:r>
            <a:endParaRPr lang="en-ID" sz="2400" b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55CF9-848E-45CD-BBC1-B2DAAEDEBB11}"/>
              </a:ext>
            </a:extLst>
          </p:cNvPr>
          <p:cNvGrpSpPr/>
          <p:nvPr/>
        </p:nvGrpSpPr>
        <p:grpSpPr>
          <a:xfrm>
            <a:off x="0" y="1149739"/>
            <a:ext cx="9283463" cy="5406189"/>
            <a:chOff x="2477588" y="3437074"/>
            <a:chExt cx="31360147" cy="1193236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C5E5DD8-0B38-4701-ABA8-4A9C51FDD09D}"/>
                </a:ext>
              </a:extLst>
            </p:cNvPr>
            <p:cNvSpPr/>
            <p:nvPr/>
          </p:nvSpPr>
          <p:spPr>
            <a:xfrm>
              <a:off x="2477588" y="3437074"/>
              <a:ext cx="16043943" cy="11932363"/>
            </a:xfrm>
            <a:custGeom>
              <a:avLst/>
              <a:gdLst/>
              <a:ahLst/>
              <a:cxnLst/>
              <a:rect l="l" t="t" r="r" b="b"/>
              <a:pathLst>
                <a:path w="14174750" h="10914557">
                  <a:moveTo>
                    <a:pt x="0" y="0"/>
                  </a:moveTo>
                  <a:lnTo>
                    <a:pt x="14174750" y="0"/>
                  </a:lnTo>
                  <a:lnTo>
                    <a:pt x="14174750" y="10914557"/>
                  </a:lnTo>
                  <a:lnTo>
                    <a:pt x="0" y="1091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7F086622-7B6F-492B-A3E4-CE3FCD9B29B0}"/>
                </a:ext>
              </a:extLst>
            </p:cNvPr>
            <p:cNvSpPr txBox="1"/>
            <p:nvPr/>
          </p:nvSpPr>
          <p:spPr>
            <a:xfrm>
              <a:off x="7119743" y="12797370"/>
              <a:ext cx="4778436" cy="2505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1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0177D06-4D2C-4B66-9F1C-15F07675F428}"/>
                </a:ext>
              </a:extLst>
            </p:cNvPr>
            <p:cNvSpPr txBox="1"/>
            <p:nvPr/>
          </p:nvSpPr>
          <p:spPr>
            <a:xfrm>
              <a:off x="7119743" y="10380266"/>
              <a:ext cx="4778436" cy="2505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2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7FAEDB1-F647-49B9-9AC9-8E1B1A490A84}"/>
                </a:ext>
              </a:extLst>
            </p:cNvPr>
            <p:cNvSpPr txBox="1"/>
            <p:nvPr/>
          </p:nvSpPr>
          <p:spPr>
            <a:xfrm>
              <a:off x="7119743" y="7900547"/>
              <a:ext cx="4778436" cy="2505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A411C3-9C71-4666-981A-6B8823FA40B3}"/>
                </a:ext>
              </a:extLst>
            </p:cNvPr>
            <p:cNvSpPr txBox="1"/>
            <p:nvPr/>
          </p:nvSpPr>
          <p:spPr>
            <a:xfrm>
              <a:off x="7119743" y="5566238"/>
              <a:ext cx="4778436" cy="2505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4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230BAB73-5596-4874-B3BB-4647A2CF1D55}"/>
                </a:ext>
              </a:extLst>
            </p:cNvPr>
            <p:cNvSpPr txBox="1"/>
            <p:nvPr/>
          </p:nvSpPr>
          <p:spPr>
            <a:xfrm>
              <a:off x="7119743" y="3734909"/>
              <a:ext cx="4778436" cy="433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F0AA15-AC7A-4829-8594-1E41A064EE38}"/>
                </a:ext>
              </a:extLst>
            </p:cNvPr>
            <p:cNvSpPr txBox="1"/>
            <p:nvPr/>
          </p:nvSpPr>
          <p:spPr>
            <a:xfrm>
              <a:off x="18521535" y="13611447"/>
              <a:ext cx="10744200" cy="1526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BELUM DILAKUKAN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F8869D-6A50-4CAC-8B74-F2CB65A0DA27}"/>
                </a:ext>
              </a:extLst>
            </p:cNvPr>
            <p:cNvSpPr txBox="1"/>
            <p:nvPr/>
          </p:nvSpPr>
          <p:spPr>
            <a:xfrm>
              <a:off x="18447714" y="11333572"/>
              <a:ext cx="15316200" cy="14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TELAH DILAKUKAN SESUAI STANDAR MASING-MASING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6A623-C111-4D9D-8C5E-2BFB51DCC805}"/>
                </a:ext>
              </a:extLst>
            </p:cNvPr>
            <p:cNvSpPr txBox="1"/>
            <p:nvPr/>
          </p:nvSpPr>
          <p:spPr>
            <a:xfrm>
              <a:off x="18447714" y="8110594"/>
              <a:ext cx="15316200" cy="352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TELAH DILAKUKAN BERDASARKAN KAIDAH YANG DITETAPKAN DAN BERLAKU UNTUK SELURUH PRODUSEN DATA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2F9C65-B15E-4A83-BF34-C08C4136DE56}"/>
                </a:ext>
              </a:extLst>
            </p:cNvPr>
            <p:cNvSpPr txBox="1"/>
            <p:nvPr/>
          </p:nvSpPr>
          <p:spPr>
            <a:xfrm>
              <a:off x="18521535" y="6635008"/>
              <a:ext cx="15316200" cy="12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TELAH DILAKUKAN REVIU DAN EVALUASI SECARA BERKALA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215144-B45A-4922-8D16-073938385B40}"/>
                </a:ext>
              </a:extLst>
            </p:cNvPr>
            <p:cNvSpPr txBox="1"/>
            <p:nvPr/>
          </p:nvSpPr>
          <p:spPr>
            <a:xfrm>
              <a:off x="18412335" y="4026233"/>
              <a:ext cx="15316200" cy="2230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/>
                <a:t>TELAH DILAKUKAN PEMUTAKHIRAN OLEH PRODUSEN DATA BERSAMA WALIDATA DALAM RANGKA PENINGKATAN KUALITAS</a:t>
              </a:r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D221B10-0805-4466-9C2E-14C079A8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13</a:t>
            </a:fld>
            <a:endParaRPr lang="id-ID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12314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B1FC8E-69A9-4184-BE43-5A4D43B9A355}"/>
              </a:ext>
            </a:extLst>
          </p:cNvPr>
          <p:cNvSpPr txBox="1">
            <a:spLocks/>
          </p:cNvSpPr>
          <p:nvPr/>
        </p:nvSpPr>
        <p:spPr>
          <a:xfrm>
            <a:off x="7010400" y="6514646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14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14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Contoh</a:t>
            </a:r>
            <a:r>
              <a:rPr lang="en-US" altLang="ko-KR" sz="60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Bukti </a:t>
            </a:r>
            <a:r>
              <a:rPr lang="en-US" altLang="ko-KR" sz="60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Dukung</a:t>
            </a:r>
            <a:endParaRPr lang="en-US" altLang="ko-KR" sz="6000" b="1" dirty="0">
              <a:solidFill>
                <a:srgbClr val="FFC000"/>
              </a:solidFill>
              <a:latin typeface="Franklin Gothic Medium Cond" panose="020B0606030402020204" pitchFamily="34" charset="0"/>
              <a:ea typeface="Franklin Gothic Demi Cond" charset="0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35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LIMA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5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19" b="1"/>
              <a:t>Contoh Bukti Dukung Dokumen Kebijakan</a:t>
            </a:r>
          </a:p>
          <a:p>
            <a:pPr marL="290322" lvl="1" indent="-174193">
              <a:buFont typeface="Wingdings" panose="05000000000000000000" pitchFamily="2" charset="2"/>
              <a:buChar char="§"/>
            </a:pPr>
            <a:r>
              <a:rPr lang="en-US" sz="1219" b="1"/>
              <a:t>Peraturan Menteri Ketenagakerjaan Nomor 15 Tahun 2020 tentang Satu Data Ketenagakerjaan</a:t>
            </a:r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800" dirty="0"/>
              <a:t>CONTOH BUKTI DUKUNG – </a:t>
            </a:r>
            <a:r>
              <a:rPr lang="en-US" sz="2800" dirty="0">
                <a:latin typeface="Franklin Gothic Medium Cond" pitchFamily="34" charset="0"/>
              </a:rPr>
              <a:t>STANDAR DATA STATISTIK</a:t>
            </a:r>
            <a:br>
              <a:rPr lang="en-ID" sz="2800" dirty="0"/>
            </a:br>
            <a:endParaRPr lang="en-US" sz="28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94" y="1186571"/>
            <a:ext cx="4533735" cy="4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/>
              <a:t>Website INDAH BPS</a:t>
            </a:r>
          </a:p>
          <a:p>
            <a:pPr marL="406451" lvl="2" indent="-174193">
              <a:buFont typeface="Wingdings" panose="05000000000000000000" pitchFamily="2" charset="2"/>
              <a:buChar char="§"/>
            </a:pPr>
            <a:r>
              <a:rPr lang="en-US" sz="1219" dirty="0">
                <a:hlinkClick r:id="rId2"/>
              </a:rPr>
              <a:t>https://indah.bps.go.id/standar-data-statistik-nasional</a:t>
            </a:r>
            <a:endParaRPr lang="en-US" sz="1219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551;p38">
            <a:extLst>
              <a:ext uri="{FF2B5EF4-FFF2-40B4-BE49-F238E27FC236}">
                <a16:creationId xmlns:a16="http://schemas.microsoft.com/office/drawing/2014/main" id="{BCF264E0-7CA5-4CAA-A2E2-DB58833E3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65" t="14814" r="32250" b="4296"/>
          <a:stretch/>
        </p:blipFill>
        <p:spPr>
          <a:xfrm>
            <a:off x="5038990" y="1703707"/>
            <a:ext cx="3885641" cy="4568002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4813300" y="1048527"/>
            <a:ext cx="4533735" cy="65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 err="1"/>
              <a:t>Contoh</a:t>
            </a:r>
            <a:r>
              <a:rPr lang="en-US" sz="1219" b="1" dirty="0"/>
              <a:t> Bukti </a:t>
            </a:r>
            <a:r>
              <a:rPr lang="en-US" sz="1219" b="1" dirty="0" err="1"/>
              <a:t>Dukung</a:t>
            </a:r>
            <a:r>
              <a:rPr lang="en-US" sz="1219" b="1" dirty="0"/>
              <a:t> </a:t>
            </a:r>
            <a:r>
              <a:rPr lang="en-US" sz="1219" b="1" dirty="0" err="1"/>
              <a:t>Dokumen</a:t>
            </a:r>
            <a:r>
              <a:rPr lang="en-US" sz="1219" b="1" dirty="0"/>
              <a:t> </a:t>
            </a:r>
            <a:r>
              <a:rPr lang="en-US" sz="1219" b="1" dirty="0" err="1"/>
              <a:t>Kebijakan</a:t>
            </a:r>
            <a:endParaRPr lang="en-US" sz="1219" b="1" dirty="0"/>
          </a:p>
          <a:p>
            <a:pPr marL="290322" lvl="1" indent="-174193">
              <a:buFont typeface="Wingdings" panose="05000000000000000000" pitchFamily="2" charset="2"/>
              <a:buChar char="§"/>
            </a:pPr>
            <a:r>
              <a:rPr lang="en-US" sz="1219" dirty="0" err="1"/>
              <a:t>Peraturan</a:t>
            </a:r>
            <a:r>
              <a:rPr lang="en-US" sz="1219" dirty="0"/>
              <a:t> Menteri </a:t>
            </a:r>
            <a:r>
              <a:rPr lang="en-US" sz="1219" dirty="0" err="1"/>
              <a:t>Ketenagakerjaan</a:t>
            </a:r>
            <a:r>
              <a:rPr lang="en-US" sz="1219" dirty="0"/>
              <a:t> </a:t>
            </a:r>
            <a:r>
              <a:rPr lang="en-US" sz="1219" dirty="0" err="1"/>
              <a:t>Nomor</a:t>
            </a:r>
            <a:r>
              <a:rPr lang="en-US" sz="1219" dirty="0"/>
              <a:t> 15 </a:t>
            </a:r>
            <a:r>
              <a:rPr lang="en-US" sz="1219" dirty="0" err="1"/>
              <a:t>Tahun</a:t>
            </a:r>
            <a:r>
              <a:rPr lang="en-US" sz="1219" dirty="0"/>
              <a:t> 2020 </a:t>
            </a:r>
            <a:r>
              <a:rPr lang="en-US" sz="1219" dirty="0" err="1"/>
              <a:t>tentang</a:t>
            </a:r>
            <a:r>
              <a:rPr lang="en-US" sz="1219" dirty="0"/>
              <a:t> Satu Data </a:t>
            </a:r>
            <a:r>
              <a:rPr lang="en-US" sz="1219" dirty="0" err="1"/>
              <a:t>Ketenagakerjaan</a:t>
            </a:r>
            <a:endParaRPr lang="en-US" sz="1219" dirty="0"/>
          </a:p>
        </p:txBody>
      </p:sp>
      <p:pic>
        <p:nvPicPr>
          <p:cNvPr id="27" name="Google Shape;518;p35">
            <a:extLst>
              <a:ext uri="{FF2B5EF4-FFF2-40B4-BE49-F238E27FC236}">
                <a16:creationId xmlns:a16="http://schemas.microsoft.com/office/drawing/2014/main" id="{25A10A34-56F0-48F7-B5C3-D6C4FF9D03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132" r="2709" b="8723"/>
          <a:stretch/>
        </p:blipFill>
        <p:spPr>
          <a:xfrm>
            <a:off x="289887" y="2268096"/>
            <a:ext cx="3994806" cy="280545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42449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B529F4-C7A9-4414-ABA9-FD40598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15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3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9209143-DA35-4EBB-A388-0DDB6D88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18353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16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65907" y="185056"/>
            <a:ext cx="7920037" cy="566738"/>
          </a:xfrm>
        </p:spPr>
        <p:txBody>
          <a:bodyPr>
            <a:noAutofit/>
          </a:bodyPr>
          <a:lstStyle/>
          <a:p>
            <a:pPr algn="r"/>
            <a:r>
              <a:rPr lang="en-US" sz="2800" dirty="0">
                <a:latin typeface="Franklin Gothic Medium Cond" pitchFamily="34" charset="0"/>
              </a:rPr>
              <a:t>CONTOH BUKTI DUKUNG – METADATA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1925" y="4786954"/>
            <a:ext cx="4608785" cy="1359733"/>
            <a:chOff x="54673" y="3068772"/>
            <a:chExt cx="4656038" cy="1188720"/>
          </a:xfrm>
        </p:grpSpPr>
        <p:sp>
          <p:nvSpPr>
            <p:cNvPr id="95" name="TextBox 94"/>
            <p:cNvSpPr txBox="1"/>
            <p:nvPr/>
          </p:nvSpPr>
          <p:spPr>
            <a:xfrm>
              <a:off x="1263938" y="3247633"/>
              <a:ext cx="3446773" cy="726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Calibri Light"/>
                </a:rPr>
                <a:t>Bukti </a:t>
              </a:r>
              <a:r>
                <a:rPr lang="en-US" sz="1600" b="1" dirty="0" err="1">
                  <a:solidFill>
                    <a:srgbClr val="C00000"/>
                  </a:solidFill>
                  <a:latin typeface="Calibri Light"/>
                </a:rPr>
                <a:t>Dukung</a:t>
              </a:r>
              <a:r>
                <a:rPr lang="en-US" sz="1600" b="1" dirty="0">
                  <a:solidFill>
                    <a:srgbClr val="C00000"/>
                  </a:solidFill>
                  <a:latin typeface="Calibri Light"/>
                </a:rPr>
                <a:t> </a:t>
              </a:r>
              <a:r>
                <a:rPr lang="en-US" sz="1600" b="1" dirty="0" err="1">
                  <a:solidFill>
                    <a:srgbClr val="C00000"/>
                  </a:solidFill>
                  <a:latin typeface="Calibri Light"/>
                </a:rPr>
                <a:t>Dokumen</a:t>
              </a:r>
              <a:r>
                <a:rPr lang="en-US" sz="1600" b="1" dirty="0">
                  <a:solidFill>
                    <a:srgbClr val="C00000"/>
                  </a:solidFill>
                  <a:latin typeface="Calibri Light"/>
                </a:rPr>
                <a:t> </a:t>
              </a:r>
              <a:r>
                <a:rPr lang="en-US" sz="1600" b="1" dirty="0" err="1">
                  <a:solidFill>
                    <a:srgbClr val="C00000"/>
                  </a:solidFill>
                  <a:latin typeface="Calibri Light"/>
                </a:rPr>
                <a:t>Kebijakan</a:t>
              </a:r>
              <a:endParaRPr lang="en-US" sz="1600" b="1" dirty="0">
                <a:solidFill>
                  <a:srgbClr val="C00000"/>
                </a:solidFill>
                <a:latin typeface="Calibri Light"/>
              </a:endParaRPr>
            </a:p>
            <a:p>
              <a:r>
                <a:rPr lang="en-US" sz="1600" dirty="0" err="1"/>
                <a:t>Pedoman</a:t>
              </a:r>
              <a:r>
                <a:rPr lang="en-US" sz="1600" dirty="0"/>
                <a:t> </a:t>
              </a:r>
              <a:r>
                <a:rPr lang="en-US" sz="1600" dirty="0" err="1"/>
                <a:t>Penyusunan</a:t>
              </a:r>
              <a:r>
                <a:rPr lang="en-US" sz="1600" dirty="0"/>
                <a:t> Metadata </a:t>
              </a:r>
              <a:r>
                <a:rPr lang="en-US" sz="1600" dirty="0" err="1"/>
                <a:t>Statistik</a:t>
              </a:r>
              <a:endParaRPr lang="en-US" sz="1600" dirty="0"/>
            </a:p>
          </p:txBody>
        </p: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263938" y="4110172"/>
              <a:ext cx="303534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Books on shelf with solid fill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673" y="3068772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17"/>
          <p:cNvGrpSpPr/>
          <p:nvPr/>
        </p:nvGrpSpPr>
        <p:grpSpPr>
          <a:xfrm>
            <a:off x="127146" y="1151647"/>
            <a:ext cx="427901" cy="435000"/>
            <a:chOff x="5813875" y="2239697"/>
            <a:chExt cx="631839" cy="551929"/>
          </a:xfrm>
          <a:solidFill>
            <a:srgbClr val="262626"/>
          </a:solidFill>
        </p:grpSpPr>
        <p:sp>
          <p:nvSpPr>
            <p:cNvPr id="31" name="矩形 18"/>
            <p:cNvSpPr/>
            <p:nvPr/>
          </p:nvSpPr>
          <p:spPr>
            <a:xfrm>
              <a:off x="6143702" y="2251611"/>
              <a:ext cx="302012" cy="271410"/>
            </a:xfrm>
            <a:prstGeom prst="rect">
              <a:avLst/>
            </a:prstGeom>
            <a:grpFill/>
            <a:ln w="57150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4546A">
                    <a:lumMod val="50000"/>
                  </a:srgbClr>
                </a:solidFill>
              </a:endParaRPr>
            </a:p>
          </p:txBody>
        </p:sp>
        <p:sp>
          <p:nvSpPr>
            <p:cNvPr id="32" name="矩形 19"/>
            <p:cNvSpPr/>
            <p:nvPr/>
          </p:nvSpPr>
          <p:spPr>
            <a:xfrm>
              <a:off x="5813875" y="2239697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4546A">
                    <a:lumMod val="50000"/>
                  </a:srgbClr>
                </a:solidFill>
              </a:endParaRPr>
            </a:p>
          </p:txBody>
        </p:sp>
        <p:sp>
          <p:nvSpPr>
            <p:cNvPr id="33" name="矩形 20"/>
            <p:cNvSpPr/>
            <p:nvPr/>
          </p:nvSpPr>
          <p:spPr>
            <a:xfrm>
              <a:off x="6065545" y="2655921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4546A">
                    <a:lumMod val="50000"/>
                  </a:srgbClr>
                </a:solidFill>
              </a:endParaRPr>
            </a:p>
          </p:txBody>
        </p:sp>
      </p:grpSp>
      <p:pic>
        <p:nvPicPr>
          <p:cNvPr id="40" name="Google Shape;697;p45">
            <a:extLst>
              <a:ext uri="{FF2B5EF4-FFF2-40B4-BE49-F238E27FC236}">
                <a16:creationId xmlns:a16="http://schemas.microsoft.com/office/drawing/2014/main" id="{3FC68ED5-D6B8-4F19-85AE-566FFA1EC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67" t="12383" r="52999" b="6814"/>
          <a:stretch/>
        </p:blipFill>
        <p:spPr>
          <a:xfrm>
            <a:off x="5277853" y="1151647"/>
            <a:ext cx="3717526" cy="4995041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" name="Google Shape;729;p48">
            <a:extLst>
              <a:ext uri="{FF2B5EF4-FFF2-40B4-BE49-F238E27FC236}">
                <a16:creationId xmlns:a16="http://schemas.microsoft.com/office/drawing/2014/main" id="{ED4622BC-BF0E-4ACC-9AAB-90DC0810EB4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4332" t="15408" r="25750" b="9481"/>
          <a:stretch/>
        </p:blipFill>
        <p:spPr>
          <a:xfrm>
            <a:off x="2982560" y="1151647"/>
            <a:ext cx="2140098" cy="28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730;p48">
            <a:extLst>
              <a:ext uri="{FF2B5EF4-FFF2-40B4-BE49-F238E27FC236}">
                <a16:creationId xmlns:a16="http://schemas.microsoft.com/office/drawing/2014/main" id="{CD871FE8-4EF3-4F3B-B41D-F80CEAA7C6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2000" t="16741" r="23667" b="5218"/>
          <a:stretch/>
        </p:blipFill>
        <p:spPr>
          <a:xfrm>
            <a:off x="275391" y="1691392"/>
            <a:ext cx="2574950" cy="3021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3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33816" y="1676400"/>
            <a:ext cx="1762898" cy="290732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19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800" dirty="0"/>
              <a:t>CONTOH BUKTI DUKUNG – </a:t>
            </a:r>
            <a:r>
              <a:rPr lang="en-US" sz="2800" dirty="0">
                <a:latin typeface="Franklin Gothic Medium Cond" pitchFamily="34" charset="0"/>
              </a:rPr>
              <a:t>INTEROPERABILITAS</a:t>
            </a:r>
            <a:br>
              <a:rPr lang="en-ID" sz="2800" dirty="0"/>
            </a:br>
            <a:endParaRPr lang="en-US" sz="2800" dirty="0">
              <a:latin typeface="Franklin Gothic Medium Cond" pitchFamily="34" charset="0"/>
            </a:endParaRPr>
          </a:p>
        </p:txBody>
      </p:sp>
      <p:sp>
        <p:nvSpPr>
          <p:cNvPr id="21" name="Half Frame 20"/>
          <p:cNvSpPr/>
          <p:nvPr/>
        </p:nvSpPr>
        <p:spPr>
          <a:xfrm>
            <a:off x="137653" y="2083331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flipV="1">
            <a:off x="137653" y="4957908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flipH="1" flipV="1">
            <a:off x="4175635" y="4979356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175635" y="2109420"/>
            <a:ext cx="274320" cy="274320"/>
          </a:xfrm>
          <a:prstGeom prst="halfFrame">
            <a:avLst>
              <a:gd name="adj1" fmla="val 8849"/>
              <a:gd name="adj2" fmla="val 79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90" y="1466091"/>
            <a:ext cx="4533735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9" b="1" dirty="0"/>
              <a:t>Website API BPS</a:t>
            </a:r>
          </a:p>
          <a:p>
            <a:r>
              <a:rPr lang="en-US" sz="1400" dirty="0">
                <a:hlinkClick r:id="rId2"/>
              </a:rPr>
              <a:t>https://webapi.bps.go.id/developer/</a:t>
            </a:r>
            <a:r>
              <a:rPr lang="en-US" sz="1400" dirty="0"/>
              <a:t> 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455B9-AA80-4CA5-8733-A1BBFE7A3735}"/>
              </a:ext>
            </a:extLst>
          </p:cNvPr>
          <p:cNvSpPr txBox="1"/>
          <p:nvPr/>
        </p:nvSpPr>
        <p:spPr>
          <a:xfrm>
            <a:off x="5600700" y="1463638"/>
            <a:ext cx="4533735" cy="4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19" b="1" dirty="0"/>
              <a:t>Web Sistem Pendukung Layanan Pemerintah</a:t>
            </a:r>
          </a:p>
          <a:p>
            <a:r>
              <a:rPr lang="de-DE" sz="1219" b="1" dirty="0">
                <a:hlinkClick r:id="rId3"/>
              </a:rPr>
              <a:t>https://splp.layanan.go.id/devportal/apis</a:t>
            </a:r>
            <a:r>
              <a:rPr lang="de-DE" sz="1219" b="1" dirty="0"/>
              <a:t> 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Google Shape;822;p52">
            <a:extLst>
              <a:ext uri="{FF2B5EF4-FFF2-40B4-BE49-F238E27FC236}">
                <a16:creationId xmlns:a16="http://schemas.microsoft.com/office/drawing/2014/main" id="{212F35C9-DF63-47E5-8B1C-E619622239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748" t="10369" r="10416" b="14222"/>
          <a:stretch/>
        </p:blipFill>
        <p:spPr>
          <a:xfrm>
            <a:off x="318225" y="2200135"/>
            <a:ext cx="3963266" cy="290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24;p52">
            <a:extLst>
              <a:ext uri="{FF2B5EF4-FFF2-40B4-BE49-F238E27FC236}">
                <a16:creationId xmlns:a16="http://schemas.microsoft.com/office/drawing/2014/main" id="{DFC8085F-3102-4CEE-8F94-15C8E4F9A1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980" r="3412" b="5185"/>
          <a:stretch/>
        </p:blipFill>
        <p:spPr>
          <a:xfrm>
            <a:off x="4960059" y="2041562"/>
            <a:ext cx="4092552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772D90ED-2C8B-4330-9E79-4BC276DB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17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01C59C9A-5431-47B2-BD3F-54E61424A26E}"/>
              </a:ext>
            </a:extLst>
          </p:cNvPr>
          <p:cNvSpPr/>
          <p:nvPr/>
        </p:nvSpPr>
        <p:spPr bwMode="auto">
          <a:xfrm>
            <a:off x="0" y="902679"/>
            <a:ext cx="9144000" cy="5645076"/>
          </a:xfrm>
          <a:prstGeom prst="rect">
            <a:avLst/>
          </a:prstGeom>
          <a:solidFill>
            <a:srgbClr val="262626"/>
          </a:solidFill>
          <a:ln w="25400" cap="flat" cmpd="sng" algn="ctr">
            <a:noFill/>
            <a:prstDash val="solid"/>
          </a:ln>
          <a:effectLst/>
        </p:spPr>
        <p:txBody>
          <a:bodyPr bIns="91440" anchor="b"/>
          <a:lstStyle/>
          <a:p>
            <a:pPr algn="ctr" defTabSz="685487"/>
            <a:endParaRPr lang="en-US" sz="1100" kern="0" dirty="0">
              <a:solidFill>
                <a:srgbClr val="FFFFFF"/>
              </a:solidFill>
              <a:latin typeface="Segoe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15618" y="914401"/>
            <a:ext cx="4342479" cy="594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sz="1400" dirty="0">
              <a:solidFill>
                <a:srgbClr val="292621"/>
              </a:solidFill>
              <a:ea typeface="Blogger Bold"/>
              <a:cs typeface="Blogger Bold"/>
              <a:sym typeface="Blogger Bold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3120" y="309710"/>
            <a:ext cx="7920880" cy="566738"/>
          </a:xfrm>
        </p:spPr>
        <p:txBody>
          <a:bodyPr>
            <a:noAutofit/>
          </a:bodyPr>
          <a:lstStyle/>
          <a:p>
            <a:pPr algn="r"/>
            <a:r>
              <a:rPr lang="en-US" sz="2800" dirty="0"/>
              <a:t>CONTOH BUKTI DUKUNG – </a:t>
            </a:r>
            <a:r>
              <a:rPr lang="en-US" sz="2800" dirty="0">
                <a:latin typeface="Franklin Gothic Medium Cond" pitchFamily="34" charset="0"/>
              </a:rPr>
              <a:t>REFERENSI/DATA INDUK</a:t>
            </a:r>
            <a:br>
              <a:rPr lang="en-ID" sz="2800" dirty="0"/>
            </a:br>
            <a:endParaRPr lang="en-US" sz="2800" dirty="0">
              <a:latin typeface="Franklin Gothic Medium Cond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813300" y="1015443"/>
            <a:ext cx="0" cy="5854280"/>
          </a:xfrm>
          <a:prstGeom prst="line">
            <a:avLst/>
          </a:prstGeom>
          <a:ln w="28575" cap="rnd"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7100774-7A52-460B-93EA-2D8FBCA0F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19783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B6ED39-09C3-4D95-8B30-4D380979CA00}"/>
              </a:ext>
            </a:extLst>
          </p:cNvPr>
          <p:cNvGrpSpPr/>
          <p:nvPr/>
        </p:nvGrpSpPr>
        <p:grpSpPr>
          <a:xfrm>
            <a:off x="8431853" y="1140990"/>
            <a:ext cx="562284" cy="571613"/>
            <a:chOff x="5813875" y="2239697"/>
            <a:chExt cx="631839" cy="551929"/>
          </a:xfrm>
          <a:noFill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F1008F-56DB-40C8-81B6-044107238F87}"/>
                </a:ext>
              </a:extLst>
            </p:cNvPr>
            <p:cNvSpPr/>
            <p:nvPr/>
          </p:nvSpPr>
          <p:spPr>
            <a:xfrm>
              <a:off x="6143702" y="2251611"/>
              <a:ext cx="302012" cy="271410"/>
            </a:xfrm>
            <a:prstGeom prst="rect">
              <a:avLst/>
            </a:prstGeom>
            <a:grpFill/>
            <a:ln w="57150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2F9D7D-BD38-452A-8048-70498452DE4C}"/>
                </a:ext>
              </a:extLst>
            </p:cNvPr>
            <p:cNvSpPr/>
            <p:nvPr/>
          </p:nvSpPr>
          <p:spPr>
            <a:xfrm>
              <a:off x="5813875" y="2239697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矩形 20">
              <a:extLst>
                <a:ext uri="{FF2B5EF4-FFF2-40B4-BE49-F238E27FC236}">
                  <a16:creationId xmlns:a16="http://schemas.microsoft.com/office/drawing/2014/main" id="{BBA120D3-2C1E-47B1-8F8A-337796AA1778}"/>
                </a:ext>
              </a:extLst>
            </p:cNvPr>
            <p:cNvSpPr/>
            <p:nvPr/>
          </p:nvSpPr>
          <p:spPr>
            <a:xfrm>
              <a:off x="6065545" y="2655921"/>
              <a:ext cx="151006" cy="135705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F58501-CEBD-4D59-8DC5-E66CE505D034}"/>
              </a:ext>
            </a:extLst>
          </p:cNvPr>
          <p:cNvSpPr txBox="1"/>
          <p:nvPr/>
        </p:nvSpPr>
        <p:spPr>
          <a:xfrm>
            <a:off x="1104381" y="5421906"/>
            <a:ext cx="2926080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b="1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WEBSITE</a:t>
            </a:r>
            <a:endParaRPr lang="id-ID" sz="2200" b="1" dirty="0">
              <a:solidFill>
                <a:srgbClr val="FFC0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8917C0-84B4-49AF-88C7-0C1AD35B1BAF}"/>
              </a:ext>
            </a:extLst>
          </p:cNvPr>
          <p:cNvSpPr/>
          <p:nvPr/>
        </p:nvSpPr>
        <p:spPr>
          <a:xfrm>
            <a:off x="914238" y="5818386"/>
            <a:ext cx="3306366" cy="278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92621"/>
                </a:solidFill>
                <a:ea typeface="Blogger Bold"/>
                <a:cs typeface="Blogger Bold"/>
                <a:sym typeface="Blogger Bold"/>
                <a:hlinkClick r:id="rId2"/>
              </a:rPr>
              <a:t>https://sig.bps.go.id/bridging-kode/index</a:t>
            </a:r>
            <a:r>
              <a:rPr lang="en-US" sz="1400" dirty="0">
                <a:solidFill>
                  <a:srgbClr val="292621"/>
                </a:solidFill>
                <a:ea typeface="Blogger Bold"/>
                <a:cs typeface="Blogger Bold"/>
                <a:sym typeface="Blogger Bold"/>
              </a:rPr>
              <a:t> </a:t>
            </a:r>
          </a:p>
        </p:txBody>
      </p:sp>
      <p:pic>
        <p:nvPicPr>
          <p:cNvPr id="32" name="Google Shape;913;p56">
            <a:extLst>
              <a:ext uri="{FF2B5EF4-FFF2-40B4-BE49-F238E27FC236}">
                <a16:creationId xmlns:a16="http://schemas.microsoft.com/office/drawing/2014/main" id="{4AEB7C45-FD00-4396-A82D-1B368F8CE3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925" r="28028" b="17778"/>
          <a:stretch/>
        </p:blipFill>
        <p:spPr>
          <a:xfrm>
            <a:off x="145845" y="1104566"/>
            <a:ext cx="7932208" cy="39308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D02A38-F25F-4FF4-8566-3621AF34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11" y="4233438"/>
            <a:ext cx="3841319" cy="2253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AFBF9-057D-4CEA-8B13-4AB9F40457DE}"/>
              </a:ext>
            </a:extLst>
          </p:cNvPr>
          <p:cNvSpPr/>
          <p:nvPr/>
        </p:nvSpPr>
        <p:spPr>
          <a:xfrm>
            <a:off x="332509" y="1406891"/>
            <a:ext cx="581711" cy="3614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13F4D929-34F4-4BB0-B5CB-B5CAD531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18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BUKTI DUKUNG KEMATANGAN PENERAPAN PRINSIP SDI</a:t>
            </a:r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298162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5AA2EE41-E939-4179-A65E-68877F7AD4CC}"/>
              </a:ext>
            </a:extLst>
          </p:cNvPr>
          <p:cNvGrpSpPr/>
          <p:nvPr/>
        </p:nvGrpSpPr>
        <p:grpSpPr>
          <a:xfrm>
            <a:off x="1" y="1300107"/>
            <a:ext cx="8950938" cy="5300934"/>
            <a:chOff x="2275965" y="3437074"/>
            <a:chExt cx="31559049" cy="12642088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5C51FF3C-5D6F-459B-94F4-C7E291D9A617}"/>
                </a:ext>
              </a:extLst>
            </p:cNvPr>
            <p:cNvSpPr/>
            <p:nvPr/>
          </p:nvSpPr>
          <p:spPr>
            <a:xfrm>
              <a:off x="2275965" y="3437074"/>
              <a:ext cx="15726285" cy="12571276"/>
            </a:xfrm>
            <a:custGeom>
              <a:avLst/>
              <a:gdLst/>
              <a:ahLst/>
              <a:cxnLst/>
              <a:rect l="l" t="t" r="r" b="b"/>
              <a:pathLst>
                <a:path w="14174750" h="10914557">
                  <a:moveTo>
                    <a:pt x="0" y="0"/>
                  </a:moveTo>
                  <a:lnTo>
                    <a:pt x="14174750" y="0"/>
                  </a:lnTo>
                  <a:lnTo>
                    <a:pt x="14174750" y="10914557"/>
                  </a:lnTo>
                  <a:lnTo>
                    <a:pt x="0" y="1091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97F0696B-21F0-44CD-8241-DF61937DCAA5}"/>
                </a:ext>
              </a:extLst>
            </p:cNvPr>
            <p:cNvSpPr txBox="1"/>
            <p:nvPr/>
          </p:nvSpPr>
          <p:spPr>
            <a:xfrm>
              <a:off x="6877046" y="13413482"/>
              <a:ext cx="4778438" cy="266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1</a:t>
              </a: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87A3431-4D25-4C0F-A3E2-8E62145385E3}"/>
                </a:ext>
              </a:extLst>
            </p:cNvPr>
            <p:cNvSpPr txBox="1"/>
            <p:nvPr/>
          </p:nvSpPr>
          <p:spPr>
            <a:xfrm>
              <a:off x="6877046" y="10723875"/>
              <a:ext cx="4778438" cy="266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2</a:t>
              </a: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A4223FC-BFBC-4D11-8406-4CDB314D73E5}"/>
                </a:ext>
              </a:extLst>
            </p:cNvPr>
            <p:cNvSpPr txBox="1"/>
            <p:nvPr/>
          </p:nvSpPr>
          <p:spPr>
            <a:xfrm>
              <a:off x="6877042" y="8389872"/>
              <a:ext cx="4778438" cy="266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3</a:t>
              </a: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25631B0E-B68A-4B34-86F4-736910531D8C}"/>
                </a:ext>
              </a:extLst>
            </p:cNvPr>
            <p:cNvSpPr txBox="1"/>
            <p:nvPr/>
          </p:nvSpPr>
          <p:spPr>
            <a:xfrm>
              <a:off x="6745185" y="5724192"/>
              <a:ext cx="4778438" cy="266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4</a:t>
              </a: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9F5B362-8706-43B6-864A-2161DB0BD4E8}"/>
                </a:ext>
              </a:extLst>
            </p:cNvPr>
            <p:cNvSpPr txBox="1"/>
            <p:nvPr/>
          </p:nvSpPr>
          <p:spPr>
            <a:xfrm>
              <a:off x="6745182" y="3660292"/>
              <a:ext cx="4778438" cy="266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Blogger Bold"/>
                  <a:ea typeface="Blogger Bold"/>
                  <a:cs typeface="Blogger Bold"/>
                  <a:sym typeface="Blogger Bold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9E224A-964D-4B8E-B5FB-554FD0C869E2}"/>
                </a:ext>
              </a:extLst>
            </p:cNvPr>
            <p:cNvSpPr txBox="1"/>
            <p:nvPr/>
          </p:nvSpPr>
          <p:spPr>
            <a:xfrm>
              <a:off x="18521534" y="14358066"/>
              <a:ext cx="10744201" cy="734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BUKTI DUKUNG TIDAK TEPENUHI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382B76-E316-4237-B071-58989951D564}"/>
                </a:ext>
              </a:extLst>
            </p:cNvPr>
            <p:cNvSpPr txBox="1"/>
            <p:nvPr/>
          </p:nvSpPr>
          <p:spPr>
            <a:xfrm>
              <a:off x="18518812" y="11878917"/>
              <a:ext cx="15316202" cy="124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/>
                <a:t>BUKU PEDOMAN /SCREENSHOT PUBLIKASI YANG MENGGAMBARKAN PENERAPAN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301C2A-4458-44CE-A295-A13D2DF84597}"/>
                </a:ext>
              </a:extLst>
            </p:cNvPr>
            <p:cNvSpPr txBox="1"/>
            <p:nvPr/>
          </p:nvSpPr>
          <p:spPr>
            <a:xfrm>
              <a:off x="18486156" y="9106144"/>
              <a:ext cx="153162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/>
                <a:t>TERPENUHI BUKTI DUKUNG TINGKAT 2, DOKUMEN KEBIJAKAN/PROSEDUR BAKU PENERAPAN DI PEMDA: SOP, PERATURAN KEPALA DAERAH/SURAT EDARAN/SEJENISNYA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229D3-3BD9-4DC7-BB4E-6FF6EBB5062E}"/>
                </a:ext>
              </a:extLst>
            </p:cNvPr>
            <p:cNvSpPr txBox="1"/>
            <p:nvPr/>
          </p:nvSpPr>
          <p:spPr>
            <a:xfrm>
              <a:off x="18376956" y="5859076"/>
              <a:ext cx="15316202" cy="2789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TERPENUHI BUKTI DUKUNG TINGKAT 3, NOTULENSI/LAPORAN/CATATAN HASIL REVIU DAN EVALUASI PENERAPAN, HASIL REVIU DAN EVALUASI MENCAKUP PERMASALAHAN DAN REKOMENDASI PERBAIKAN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629CAF-8C76-4559-A7C0-6DE3EA0DD593}"/>
                </a:ext>
              </a:extLst>
            </p:cNvPr>
            <p:cNvSpPr txBox="1"/>
            <p:nvPr/>
          </p:nvSpPr>
          <p:spPr>
            <a:xfrm>
              <a:off x="18412334" y="3834674"/>
              <a:ext cx="15316202" cy="124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TERPENUHI BUKTI DUKUNG TINGKAT 4 DAN DOKUMENTASI PENERAPAN SEBELUM DAN SESUDAH</a:t>
              </a:r>
            </a:p>
          </p:txBody>
        </p:sp>
      </p:grp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7093E3BE-C13C-4455-8EB2-07EC0557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19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36357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FB09330-6A7F-47FB-B944-C7A27ADFC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124" b="5124"/>
          <a:stretch/>
        </p:blipFill>
        <p:spPr>
          <a:xfrm>
            <a:off x="-15257" y="1227976"/>
            <a:ext cx="2580993" cy="1737360"/>
          </a:xfrm>
          <a:prstGeom prst="rect">
            <a:avLst/>
          </a:prstGeom>
          <a:effectLst/>
        </p:spPr>
      </p:pic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A3AE2E99-8042-4F7B-80C4-5F00D9673FDC}"/>
              </a:ext>
            </a:extLst>
          </p:cNvPr>
          <p:cNvSpPr txBox="1">
            <a:spLocks/>
          </p:cNvSpPr>
          <p:nvPr/>
        </p:nvSpPr>
        <p:spPr>
          <a:xfrm>
            <a:off x="6999023" y="6544221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33" name="Picture 4" descr="D:\unc-nsf-data-curation-wordle.png">
            <a:extLst>
              <a:ext uri="{FF2B5EF4-FFF2-40B4-BE49-F238E27FC236}">
                <a16:creationId xmlns:a16="http://schemas.microsoft.com/office/drawing/2014/main" id="{3B128BAF-F63A-4DB2-B6EA-915E108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76" y="1234152"/>
            <a:ext cx="2442106" cy="17373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12103D7-88B1-4C41-B053-16B4ACF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0582" y="1260248"/>
            <a:ext cx="2522237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63C5431B-1C12-4881-834D-66DFA3E45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/>
          <a:stretch/>
        </p:blipFill>
        <p:spPr bwMode="auto">
          <a:xfrm>
            <a:off x="7152819" y="1260248"/>
            <a:ext cx="1991181" cy="17050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E60807-D0E5-476B-88A3-92B0C238953D}"/>
              </a:ext>
            </a:extLst>
          </p:cNvPr>
          <p:cNvSpPr/>
          <p:nvPr/>
        </p:nvSpPr>
        <p:spPr>
          <a:xfrm>
            <a:off x="-15257" y="1214529"/>
            <a:ext cx="92354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8A956343-E35C-4198-B49D-D704CBE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91" y="113104"/>
            <a:ext cx="7920880" cy="566738"/>
          </a:xfrm>
        </p:spPr>
        <p:txBody>
          <a:bodyPr>
            <a:noAutofit/>
          </a:bodyPr>
          <a:lstStyle/>
          <a:p>
            <a:r>
              <a:rPr lang="en-US" sz="2000" b="0" i="1" dirty="0">
                <a:latin typeface="Franklin Gothic Medium Cond" pitchFamily="34" charset="0"/>
              </a:rPr>
              <a:t>BADAN PUSAT STATISTIK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9B6132F-63F4-4044-8056-3B9417528539}"/>
              </a:ext>
            </a:extLst>
          </p:cNvPr>
          <p:cNvGraphicFramePr>
            <a:graphicFrameLocks noGrp="1"/>
          </p:cNvGraphicFramePr>
          <p:nvPr/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AE28298-0A27-4BE2-9BA1-94A41FF85A00}"/>
              </a:ext>
            </a:extLst>
          </p:cNvPr>
          <p:cNvGrpSpPr/>
          <p:nvPr/>
        </p:nvGrpSpPr>
        <p:grpSpPr>
          <a:xfrm>
            <a:off x="-15256" y="3011056"/>
            <a:ext cx="7634232" cy="1891492"/>
            <a:chOff x="0" y="3407653"/>
            <a:chExt cx="8445082" cy="2530033"/>
          </a:xfrm>
        </p:grpSpPr>
        <p:sp>
          <p:nvSpPr>
            <p:cNvPr id="13" name="矩形 3">
              <a:extLst>
                <a:ext uri="{FF2B5EF4-FFF2-40B4-BE49-F238E27FC236}">
                  <a16:creationId xmlns:a16="http://schemas.microsoft.com/office/drawing/2014/main" id="{7A72B496-0378-432D-A3CA-E128F81EEC76}"/>
                </a:ext>
              </a:extLst>
            </p:cNvPr>
            <p:cNvSpPr/>
            <p:nvPr/>
          </p:nvSpPr>
          <p:spPr>
            <a:xfrm>
              <a:off x="0" y="5786469"/>
              <a:ext cx="2481185" cy="121917"/>
            </a:xfrm>
            <a:prstGeom prst="rect">
              <a:avLst/>
            </a:prstGeom>
            <a:solidFill>
              <a:srgbClr val="F1762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4" name="矩形 4">
              <a:extLst>
                <a:ext uri="{FF2B5EF4-FFF2-40B4-BE49-F238E27FC236}">
                  <a16:creationId xmlns:a16="http://schemas.microsoft.com/office/drawing/2014/main" id="{5C3F16D5-0C28-4066-9463-D6D8E2EE2AFB}"/>
                </a:ext>
              </a:extLst>
            </p:cNvPr>
            <p:cNvSpPr/>
            <p:nvPr/>
          </p:nvSpPr>
          <p:spPr>
            <a:xfrm>
              <a:off x="0" y="4882863"/>
              <a:ext cx="2481185" cy="142285"/>
            </a:xfrm>
            <a:prstGeom prst="rect">
              <a:avLst/>
            </a:prstGeom>
            <a:solidFill>
              <a:srgbClr val="69AB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5" name="矩形 5">
              <a:extLst>
                <a:ext uri="{FF2B5EF4-FFF2-40B4-BE49-F238E27FC236}">
                  <a16:creationId xmlns:a16="http://schemas.microsoft.com/office/drawing/2014/main" id="{988A6923-98C0-42F7-B4F0-992778F84415}"/>
                </a:ext>
              </a:extLst>
            </p:cNvPr>
            <p:cNvSpPr/>
            <p:nvPr/>
          </p:nvSpPr>
          <p:spPr>
            <a:xfrm>
              <a:off x="0" y="3985415"/>
              <a:ext cx="2440241" cy="121917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04D60069-3CD1-460C-BC3C-C38F7CE8F79D}"/>
                </a:ext>
              </a:extLst>
            </p:cNvPr>
            <p:cNvSpPr/>
            <p:nvPr/>
          </p:nvSpPr>
          <p:spPr>
            <a:xfrm>
              <a:off x="2071168" y="3407653"/>
              <a:ext cx="731520" cy="731520"/>
            </a:xfrm>
            <a:prstGeom prst="ellipse">
              <a:avLst/>
            </a:prstGeom>
            <a:solidFill>
              <a:srgbClr val="5E9FD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01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7" name="椭圆 9">
              <a:extLst>
                <a:ext uri="{FF2B5EF4-FFF2-40B4-BE49-F238E27FC236}">
                  <a16:creationId xmlns:a16="http://schemas.microsoft.com/office/drawing/2014/main" id="{52012045-70DF-4F97-8BD7-E6FA9B6DF2AC}"/>
                </a:ext>
              </a:extLst>
            </p:cNvPr>
            <p:cNvSpPr/>
            <p:nvPr/>
          </p:nvSpPr>
          <p:spPr>
            <a:xfrm>
              <a:off x="2071168" y="4325469"/>
              <a:ext cx="731520" cy="731520"/>
            </a:xfrm>
            <a:prstGeom prst="ellipse">
              <a:avLst/>
            </a:prstGeom>
            <a:solidFill>
              <a:srgbClr val="6DB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02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7ACE8C46-C25E-40CF-905B-848E083CEC38}"/>
                </a:ext>
              </a:extLst>
            </p:cNvPr>
            <p:cNvSpPr/>
            <p:nvPr/>
          </p:nvSpPr>
          <p:spPr>
            <a:xfrm>
              <a:off x="2071168" y="5206166"/>
              <a:ext cx="731520" cy="731520"/>
            </a:xfrm>
            <a:prstGeom prst="ellipse">
              <a:avLst/>
            </a:prstGeom>
            <a:solidFill>
              <a:srgbClr val="F1762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03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AB9EB3-F80C-4CB3-A6B4-18F6CE10FE53}"/>
                </a:ext>
              </a:extLst>
            </p:cNvPr>
            <p:cNvSpPr/>
            <p:nvPr/>
          </p:nvSpPr>
          <p:spPr>
            <a:xfrm>
              <a:off x="3111082" y="3510418"/>
              <a:ext cx="5178216" cy="61751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2400" dirty="0">
                  <a:latin typeface="Franklin Gothic Medium Cond" panose="020B0606030402020204" pitchFamily="34" charset="0"/>
                </a:rPr>
                <a:t>Satu Data Indonesia (SDI)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EE506B-BF40-487F-BE26-A9A92C9645E7}"/>
                </a:ext>
              </a:extLst>
            </p:cNvPr>
            <p:cNvSpPr/>
            <p:nvPr/>
          </p:nvSpPr>
          <p:spPr>
            <a:xfrm>
              <a:off x="3111082" y="4310911"/>
              <a:ext cx="5334000" cy="61751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AU" sz="2400" dirty="0" err="1">
                  <a:latin typeface="Franklin Gothic Medium Cond" panose="020B0606030402020204" pitchFamily="34" charset="0"/>
                </a:rPr>
                <a:t>Prinsip</a:t>
              </a:r>
              <a:r>
                <a:rPr lang="en-AU" sz="2400" dirty="0">
                  <a:latin typeface="Franklin Gothic Medium Cond" panose="020B0606030402020204" pitchFamily="34" charset="0"/>
                </a:rPr>
                <a:t> SDI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F15CB1-989B-4DC9-AB0C-C5F6F5FB7D96}"/>
                </a:ext>
              </a:extLst>
            </p:cNvPr>
            <p:cNvSpPr/>
            <p:nvPr/>
          </p:nvSpPr>
          <p:spPr>
            <a:xfrm>
              <a:off x="3111082" y="5248761"/>
              <a:ext cx="4648200" cy="61751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2400" dirty="0" err="1">
                  <a:latin typeface="Franklin Gothic Medium Cond" panose="020B0606030402020204" pitchFamily="34" charset="0"/>
                </a:rPr>
                <a:t>Penyelenggara</a:t>
              </a:r>
              <a:r>
                <a:rPr lang="en-US" sz="2400" dirty="0">
                  <a:latin typeface="Franklin Gothic Medium Cond" panose="020B0606030402020204" pitchFamily="34" charset="0"/>
                </a:rPr>
                <a:t> SDI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BE0633-113A-49E8-93E2-6FFB5B9C1522}"/>
                </a:ext>
              </a:extLst>
            </p:cNvPr>
            <p:cNvCxnSpPr/>
            <p:nvPr/>
          </p:nvCxnSpPr>
          <p:spPr>
            <a:xfrm>
              <a:off x="3111082" y="5841937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48B2D9D-8835-4AE5-881D-3CE2C5D69A43}"/>
                </a:ext>
              </a:extLst>
            </p:cNvPr>
            <p:cNvCxnSpPr/>
            <p:nvPr/>
          </p:nvCxnSpPr>
          <p:spPr>
            <a:xfrm>
              <a:off x="3111082" y="4882863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AC6AF1-5656-4707-95AA-9CB764409075}"/>
                </a:ext>
              </a:extLst>
            </p:cNvPr>
            <p:cNvCxnSpPr/>
            <p:nvPr/>
          </p:nvCxnSpPr>
          <p:spPr>
            <a:xfrm>
              <a:off x="3111082" y="4071845"/>
              <a:ext cx="512064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4BDAB2-7835-49A3-9673-BC28C66BB570}"/>
              </a:ext>
            </a:extLst>
          </p:cNvPr>
          <p:cNvGrpSpPr/>
          <p:nvPr/>
        </p:nvGrpSpPr>
        <p:grpSpPr>
          <a:xfrm>
            <a:off x="-15257" y="5014074"/>
            <a:ext cx="7634233" cy="1278061"/>
            <a:chOff x="0" y="5165124"/>
            <a:chExt cx="7923581" cy="1404244"/>
          </a:xfrm>
        </p:grpSpPr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FE32EC78-0AF5-4DB8-8740-758D4DB2F405}"/>
                </a:ext>
              </a:extLst>
            </p:cNvPr>
            <p:cNvSpPr/>
            <p:nvPr/>
          </p:nvSpPr>
          <p:spPr>
            <a:xfrm>
              <a:off x="0" y="6421117"/>
              <a:ext cx="2327967" cy="121141"/>
            </a:xfrm>
            <a:prstGeom prst="rect">
              <a:avLst/>
            </a:prstGeom>
            <a:solidFill>
              <a:srgbClr val="69AB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DE7A0449-F31B-4347-AAC4-6CD2ADD5265A}"/>
                </a:ext>
              </a:extLst>
            </p:cNvPr>
            <p:cNvSpPr/>
            <p:nvPr/>
          </p:nvSpPr>
          <p:spPr>
            <a:xfrm>
              <a:off x="0" y="5657030"/>
              <a:ext cx="2289551" cy="103800"/>
            </a:xfrm>
            <a:prstGeom prst="rect">
              <a:avLst/>
            </a:prstGeom>
            <a:solidFill>
              <a:srgbClr val="4F96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kumimoji="1"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29" name="椭圆 8">
              <a:extLst>
                <a:ext uri="{FF2B5EF4-FFF2-40B4-BE49-F238E27FC236}">
                  <a16:creationId xmlns:a16="http://schemas.microsoft.com/office/drawing/2014/main" id="{04A6E2CC-ECD1-42ED-8478-624BDB1DE40B}"/>
                </a:ext>
              </a:extLst>
            </p:cNvPr>
            <p:cNvSpPr/>
            <p:nvPr/>
          </p:nvSpPr>
          <p:spPr>
            <a:xfrm>
              <a:off x="1943269" y="5165124"/>
              <a:ext cx="686347" cy="622816"/>
            </a:xfrm>
            <a:prstGeom prst="ellipse">
              <a:avLst/>
            </a:prstGeom>
            <a:solidFill>
              <a:srgbClr val="5E9FD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04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0" name="椭圆 9">
              <a:extLst>
                <a:ext uri="{FF2B5EF4-FFF2-40B4-BE49-F238E27FC236}">
                  <a16:creationId xmlns:a16="http://schemas.microsoft.com/office/drawing/2014/main" id="{EC9964A3-267E-457D-860D-DB9C91DBC4BE}"/>
                </a:ext>
              </a:extLst>
            </p:cNvPr>
            <p:cNvSpPr/>
            <p:nvPr/>
          </p:nvSpPr>
          <p:spPr>
            <a:xfrm>
              <a:off x="1943269" y="5946552"/>
              <a:ext cx="686347" cy="622816"/>
            </a:xfrm>
            <a:prstGeom prst="ellipse">
              <a:avLst/>
            </a:prstGeom>
            <a:solidFill>
              <a:srgbClr val="6DB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zh-CN" sz="2000" dirty="0">
                  <a:solidFill>
                    <a:srgbClr val="FFFFFF"/>
                  </a:solidFill>
                </a:rPr>
                <a:t>05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65432C-BF9B-4D59-BF40-D26CF9EF398E}"/>
                </a:ext>
              </a:extLst>
            </p:cNvPr>
            <p:cNvSpPr/>
            <p:nvPr/>
          </p:nvSpPr>
          <p:spPr>
            <a:xfrm>
              <a:off x="2918966" y="5252618"/>
              <a:ext cx="4858451" cy="50724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it-IT" sz="2400" dirty="0">
                  <a:latin typeface="Franklin Gothic Medium Cond" panose="020B0606030402020204" pitchFamily="34" charset="0"/>
                </a:rPr>
                <a:t>Indikator Kematangan Penerapan SDI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775E9A-EF8C-410C-98BB-47C3CECB98B6}"/>
                </a:ext>
              </a:extLst>
            </p:cNvPr>
            <p:cNvSpPr/>
            <p:nvPr/>
          </p:nvSpPr>
          <p:spPr>
            <a:xfrm>
              <a:off x="2918966" y="5934158"/>
              <a:ext cx="5004615" cy="50724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AU" sz="2400" dirty="0" err="1">
                  <a:latin typeface="Franklin Gothic Medium Cond" panose="020B0606030402020204" pitchFamily="34" charset="0"/>
                </a:rPr>
                <a:t>Contoh</a:t>
              </a:r>
              <a:r>
                <a:rPr lang="en-AU" sz="2400" dirty="0">
                  <a:latin typeface="Franklin Gothic Medium Cond" panose="020B0606030402020204" pitchFamily="34" charset="0"/>
                </a:rPr>
                <a:t> Bukti </a:t>
              </a:r>
              <a:r>
                <a:rPr lang="en-AU" sz="2400" dirty="0" err="1">
                  <a:latin typeface="Franklin Gothic Medium Cond" panose="020B0606030402020204" pitchFamily="34" charset="0"/>
                </a:rPr>
                <a:t>Dukung</a:t>
              </a:r>
              <a:endParaRPr lang="en-AU" sz="2400" dirty="0"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432073B-427E-442C-B46F-6D85FBFAECDD}"/>
                </a:ext>
              </a:extLst>
            </p:cNvPr>
            <p:cNvCxnSpPr/>
            <p:nvPr/>
          </p:nvCxnSpPr>
          <p:spPr>
            <a:xfrm>
              <a:off x="2918966" y="6421117"/>
              <a:ext cx="480443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3DA5FA-E037-461B-B884-D4830CDBB7C1}"/>
                </a:ext>
              </a:extLst>
            </p:cNvPr>
            <p:cNvCxnSpPr/>
            <p:nvPr/>
          </p:nvCxnSpPr>
          <p:spPr>
            <a:xfrm>
              <a:off x="2918966" y="5730617"/>
              <a:ext cx="480443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9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1BD81D5-FF31-4D92-AD17-C4B53AC92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75147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010" y="1914827"/>
            <a:ext cx="4772543" cy="4610374"/>
          </a:xfrm>
          <a:ln>
            <a:noFill/>
          </a:ln>
        </p:spPr>
        <p:txBody>
          <a:bodyPr>
            <a:noAutofit/>
          </a:bodyPr>
          <a:lstStyle/>
          <a:p>
            <a:pPr marL="463550" indent="-463550">
              <a:lnSpc>
                <a:spcPct val="80000"/>
              </a:lnSpc>
              <a:spcBef>
                <a:spcPts val="0"/>
              </a:spcBef>
              <a:buSzPct val="80000"/>
              <a:buFont typeface="+mj-lt"/>
              <a:buAutoNum type="arabicParenR"/>
            </a:pP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Mengaktifkan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Walidata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Daerah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serta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Forum Satu Data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Tanggamus</a:t>
            </a:r>
            <a:endParaRPr lang="en-US" sz="2000" dirty="0">
              <a:solidFill>
                <a:srgbClr val="254061"/>
              </a:solidFill>
              <a:latin typeface="Franklin Gothic Medium Cond" panose="020B0606030402020204" pitchFamily="34" charset="0"/>
            </a:endParaRPr>
          </a:p>
          <a:p>
            <a:pPr marL="463550" indent="-463550">
              <a:lnSpc>
                <a:spcPct val="80000"/>
              </a:lnSpc>
              <a:spcBef>
                <a:spcPts val="0"/>
              </a:spcBef>
              <a:buSzPct val="80000"/>
              <a:buFont typeface="+mj-lt"/>
              <a:buAutoNum type="arabicParenR"/>
            </a:pP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Melakukan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pembinaan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internal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lintas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perangkat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daerah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agar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seluruh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OPD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memahami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pentingnya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SDI</a:t>
            </a:r>
          </a:p>
          <a:p>
            <a:pPr marL="463550" indent="-463550">
              <a:lnSpc>
                <a:spcPct val="80000"/>
              </a:lnSpc>
              <a:spcBef>
                <a:spcPts val="0"/>
              </a:spcBef>
              <a:buSzPct val="80000"/>
              <a:buFont typeface="+mj-lt"/>
              <a:buAutoNum type="arabicParenR"/>
            </a:pP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Koordinasi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dengan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BPS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daerah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untuk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asistensi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teknis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maupun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3600" dirty="0" err="1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validasi</a:t>
            </a:r>
            <a:r>
              <a:rPr lang="en-US" sz="3600" dirty="0">
                <a:solidFill>
                  <a:srgbClr val="F176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SDS dan metadata</a:t>
            </a:r>
          </a:p>
          <a:p>
            <a:pPr marL="463550" indent="-463550">
              <a:lnSpc>
                <a:spcPct val="80000"/>
              </a:lnSpc>
              <a:spcBef>
                <a:spcPts val="0"/>
              </a:spcBef>
              <a:buSzPct val="80000"/>
              <a:buFont typeface="+mj-lt"/>
              <a:buAutoNum type="arabicParenR"/>
            </a:pP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Mengaktifkan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Portal SPBE BPS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Kabupaten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Tanggamus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untuk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interoperabilitas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data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sektoral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Kabupaten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Tanggamus</a:t>
            </a:r>
            <a:endParaRPr lang="en-US" sz="2000" dirty="0">
              <a:solidFill>
                <a:srgbClr val="254061"/>
              </a:solidFill>
              <a:latin typeface="Franklin Gothic Medium Cond" panose="020B0606030402020204" pitchFamily="34" charset="0"/>
            </a:endParaRPr>
          </a:p>
          <a:p>
            <a:pPr marL="463550" indent="-463550">
              <a:lnSpc>
                <a:spcPct val="80000"/>
              </a:lnSpc>
              <a:spcBef>
                <a:spcPts val="0"/>
              </a:spcBef>
              <a:buSzPct val="80000"/>
              <a:buFont typeface="+mj-lt"/>
              <a:buAutoNum type="arabicParenR"/>
            </a:pP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Monitor dan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evaluasi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berkala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tingkat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kematangan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implementasi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setiap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err="1">
                <a:solidFill>
                  <a:srgbClr val="254061"/>
                </a:solidFill>
                <a:latin typeface="Franklin Gothic Medium Cond" panose="020B0606030402020204" pitchFamily="34" charset="0"/>
              </a:rPr>
              <a:t>indikator</a:t>
            </a:r>
            <a:r>
              <a:rPr lang="en-US" sz="2000" dirty="0">
                <a:solidFill>
                  <a:srgbClr val="254061"/>
                </a:solidFill>
                <a:latin typeface="Franklin Gothic Medium Cond" panose="020B0606030402020204" pitchFamily="34" charset="0"/>
              </a:rPr>
              <a:t> SDI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1052" y="182591"/>
            <a:ext cx="7920880" cy="566738"/>
          </a:xfrm>
        </p:spPr>
        <p:txBody>
          <a:bodyPr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dirty="0">
                <a:latin typeface="Franklin Gothic Medium Cond" pitchFamily="34" charset="0"/>
              </a:rPr>
              <a:t>TIPS UNTUK PEMERINTAH DAERAH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001492" y="1701116"/>
            <a:ext cx="27709" cy="51304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57455" y="1659551"/>
            <a:ext cx="27709" cy="51304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27278" y="1701111"/>
            <a:ext cx="27709" cy="51304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57455" y="1738958"/>
            <a:ext cx="983677" cy="1031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7910951" y="1738176"/>
            <a:ext cx="27709" cy="51304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72531" y="5535446"/>
            <a:ext cx="670816" cy="989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643347" y="1820326"/>
            <a:ext cx="601221" cy="438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234867" y="5652513"/>
            <a:ext cx="688497" cy="872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90658" y="1854951"/>
            <a:ext cx="843644" cy="1352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16709" y="6049838"/>
            <a:ext cx="688497" cy="47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2918" y="788185"/>
            <a:ext cx="4393544" cy="1200329"/>
            <a:chOff x="222918" y="855420"/>
            <a:chExt cx="4393544" cy="1200329"/>
          </a:xfrm>
        </p:grpSpPr>
        <p:grpSp>
          <p:nvGrpSpPr>
            <p:cNvPr id="2" name="Group 1"/>
            <p:cNvGrpSpPr/>
            <p:nvPr/>
          </p:nvGrpSpPr>
          <p:grpSpPr>
            <a:xfrm>
              <a:off x="222918" y="855420"/>
              <a:ext cx="4393544" cy="1200329"/>
              <a:chOff x="222918" y="855420"/>
              <a:chExt cx="4393544" cy="1200329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222918" y="855420"/>
                <a:ext cx="6799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>
                    <a:solidFill>
                      <a:srgbClr val="254061"/>
                    </a:solidFill>
                    <a:latin typeface="Impact" panose="020B0806030902050204" pitchFamily="34" charset="0"/>
                  </a:rPr>
                  <a:t>5</a:t>
                </a:r>
              </a:p>
            </p:txBody>
          </p:sp>
          <p:grpSp>
            <p:nvGrpSpPr>
              <p:cNvPr id="21" name="组合 37"/>
              <p:cNvGrpSpPr>
                <a:grpSpLocks/>
              </p:cNvGrpSpPr>
              <p:nvPr/>
            </p:nvGrpSpPr>
            <p:grpSpPr bwMode="auto">
              <a:xfrm>
                <a:off x="879687" y="1206818"/>
                <a:ext cx="3736775" cy="493710"/>
                <a:chOff x="0" y="0"/>
                <a:chExt cx="3736725" cy="493479"/>
              </a:xfrm>
            </p:grpSpPr>
            <p:sp>
              <p:nvSpPr>
                <p:cNvPr id="23" name="矩形 3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19957" cy="49347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endParaRPr>
                </a:p>
              </p:txBody>
            </p:sp>
            <p:sp>
              <p:nvSpPr>
                <p:cNvPr id="24" name="直角三角形 39"/>
                <p:cNvSpPr>
                  <a:spLocks noChangeArrowheads="1"/>
                </p:cNvSpPr>
                <p:nvPr/>
              </p:nvSpPr>
              <p:spPr bwMode="auto">
                <a:xfrm>
                  <a:off x="3419320" y="3822"/>
                  <a:ext cx="317405" cy="489657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endParaRPr>
                </a:p>
              </p:txBody>
            </p:sp>
          </p:grpSp>
        </p:grpSp>
        <p:sp>
          <p:nvSpPr>
            <p:cNvPr id="22" name="文本框 40"/>
            <p:cNvSpPr>
              <a:spLocks noChangeArrowheads="1"/>
            </p:cNvSpPr>
            <p:nvPr/>
          </p:nvSpPr>
          <p:spPr bwMode="auto">
            <a:xfrm>
              <a:off x="879687" y="1218346"/>
              <a:ext cx="3610301" cy="46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AU" altLang="zh-CN" sz="2400" dirty="0">
                  <a:solidFill>
                    <a:schemeClr val="bg1"/>
                  </a:solidFill>
                  <a:latin typeface="Franklin Gothic Medium Cond" pitchFamily="34" charset="0"/>
                  <a:ea typeface="微软雅黑" pitchFamily="34" charset="-122"/>
                </a:rPr>
                <a:t>TIPS STRATEGIS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FB3CA-F09C-48A4-B6BB-E6B59CF2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18" y="1406858"/>
            <a:ext cx="4729086" cy="4974298"/>
          </a:xfrm>
          <a:prstGeom prst="rect">
            <a:avLst/>
          </a:prstGeom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0AE5ACDC-2C95-4CA2-BD51-04921554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20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3474" y="6356350"/>
            <a:ext cx="492008" cy="50165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algn="ctr"/>
            <a:fld id="{5FCCC701-E316-47E0-B73F-C97053E9E28C}" type="slidenum">
              <a:rPr lang="id-ID" sz="1600" b="1" smtClean="0"/>
              <a:pPr algn="ctr"/>
              <a:t>21</a:t>
            </a:fld>
            <a:endParaRPr lang="id-ID" sz="16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31801"/>
              </p:ext>
            </p:extLst>
          </p:nvPr>
        </p:nvGraphicFramePr>
        <p:xfrm>
          <a:off x="0" y="6363330"/>
          <a:ext cx="8316416" cy="50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8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id-ID" dirty="0"/>
                        <a:t>          </a:t>
                      </a:r>
                      <a:r>
                        <a:rPr lang="id-ID" baseline="0" dirty="0"/>
                        <a:t>    </a:t>
                      </a:r>
                      <a:r>
                        <a:rPr lang="id-ID" dirty="0"/>
                        <a:t>Badan Pusat Statistik</a:t>
                      </a:r>
                      <a:endParaRPr lang="id-ID" i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80245" y="6381750"/>
          <a:ext cx="5334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CorelDRAW" r:id="rId4" imgW="955080" imgH="749880" progId="">
                  <p:embed/>
                </p:oleObj>
              </mc:Choice>
              <mc:Fallback>
                <p:oleObj name="CorelDRAW" r:id="rId4" imgW="955080" imgH="749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5" y="6381750"/>
                        <a:ext cx="5334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9"/>
          <p:cNvGrpSpPr/>
          <p:nvPr/>
        </p:nvGrpSpPr>
        <p:grpSpPr>
          <a:xfrm>
            <a:off x="1759135" y="2214250"/>
            <a:ext cx="5625730" cy="1955320"/>
            <a:chOff x="1759135" y="1268760"/>
            <a:chExt cx="5625730" cy="1955320"/>
          </a:xfrm>
        </p:grpSpPr>
        <p:sp>
          <p:nvSpPr>
            <p:cNvPr id="12" name="TextBox 11"/>
            <p:cNvSpPr txBox="1"/>
            <p:nvPr/>
          </p:nvSpPr>
          <p:spPr>
            <a:xfrm>
              <a:off x="1759135" y="1268760"/>
              <a:ext cx="5625730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10000" b="1" dirty="0">
                  <a:solidFill>
                    <a:schemeClr val="tx2">
                      <a:lumMod val="75000"/>
                    </a:schemeClr>
                  </a:solidFill>
                  <a:latin typeface="Arial Black" pitchFamily="34" charset="0"/>
                </a:rPr>
                <a:t>D A 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7064" y="2546972"/>
              <a:ext cx="5509872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3700" b="1" dirty="0">
                  <a:solidFill>
                    <a:schemeClr val="tx2">
                      <a:lumMod val="75000"/>
                    </a:schemeClr>
                  </a:solidFill>
                  <a:latin typeface="Segeo ui"/>
                </a:rPr>
                <a:t>Mencerdaskan Bangsa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75448" y="5301208"/>
            <a:ext cx="4968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400" dirty="0">
                <a:solidFill>
                  <a:schemeClr val="accent1">
                    <a:lumMod val="50000"/>
                  </a:schemeClr>
                </a:solidFill>
                <a:latin typeface="Franklin Gothic Medium Cond" panose="020B0606030402020204" pitchFamily="34" charset="0"/>
              </a:rPr>
              <a:t>Terima Kasih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1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13632"/>
              </p:ext>
            </p:extLst>
          </p:nvPr>
        </p:nvGraphicFramePr>
        <p:xfrm>
          <a:off x="-14014" y="0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56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CF49DCF-E6D9-4A14-B3B3-DB6EF4F04432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3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3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54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Satu Data Indonesia (SDI)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402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SATU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8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SATU DATA INDONESIA</a:t>
            </a:r>
            <a:endParaRPr lang="en-ID" sz="2400" b="1" dirty="0">
              <a:latin typeface="Franklin Gothic Book" panose="020B0503020102020204" pitchFamily="34" charset="0"/>
            </a:endParaRPr>
          </a:p>
          <a:p>
            <a:endParaRPr lang="en-US" sz="1600" b="1" i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61364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541589"/>
              </p:ext>
            </p:extLst>
          </p:nvPr>
        </p:nvGraphicFramePr>
        <p:xfrm>
          <a:off x="0" y="2352385"/>
          <a:ext cx="6553200" cy="397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1597F-90E4-4155-A612-49EEB0EF62E6}"/>
              </a:ext>
            </a:extLst>
          </p:cNvPr>
          <p:cNvSpPr txBox="1"/>
          <p:nvPr/>
        </p:nvSpPr>
        <p:spPr>
          <a:xfrm>
            <a:off x="318655" y="1120226"/>
            <a:ext cx="8632283" cy="8002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SATU DATA INDONESIA </a:t>
            </a:r>
            <a:r>
              <a:rPr lang="en-US" sz="1400" dirty="0" err="1">
                <a:solidFill>
                  <a:schemeClr val="bg1"/>
                </a:solidFill>
              </a:rPr>
              <a:t>adalah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kebijakan</a:t>
            </a:r>
            <a:r>
              <a:rPr lang="en-US" sz="1400" dirty="0">
                <a:solidFill>
                  <a:schemeClr val="bg1"/>
                </a:solidFill>
              </a:rPr>
              <a:t> tata Kelola data </a:t>
            </a:r>
            <a:r>
              <a:rPr lang="en-US" sz="1400" dirty="0" err="1">
                <a:solidFill>
                  <a:schemeClr val="bg1"/>
                </a:solidFill>
              </a:rPr>
              <a:t>pemerintah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untuk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menghasilkan</a:t>
            </a:r>
            <a:r>
              <a:rPr lang="en-US" sz="1400" dirty="0">
                <a:solidFill>
                  <a:schemeClr val="bg1"/>
                </a:solidFill>
              </a:rPr>
              <a:t> data yang </a:t>
            </a:r>
            <a:r>
              <a:rPr lang="en-US" sz="1400" dirty="0" err="1">
                <a:solidFill>
                  <a:schemeClr val="bg1"/>
                </a:solidFill>
              </a:rPr>
              <a:t>akurat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mutakhir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terpadu</a:t>
            </a:r>
            <a:r>
              <a:rPr lang="en-US" sz="1400" dirty="0">
                <a:solidFill>
                  <a:schemeClr val="bg1"/>
                </a:solidFill>
              </a:rPr>
              <a:t>, dan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dipertanggungjawabkan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serta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mudah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diakses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dibagipakaikan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antar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instansi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pusat</a:t>
            </a:r>
            <a:r>
              <a:rPr lang="en-US" sz="1400" dirty="0">
                <a:solidFill>
                  <a:schemeClr val="bg1"/>
                </a:solidFill>
              </a:rPr>
              <a:t> dan </a:t>
            </a:r>
            <a:r>
              <a:rPr lang="en-US" sz="1400" dirty="0" err="1">
                <a:solidFill>
                  <a:schemeClr val="bg1"/>
                </a:solidFill>
              </a:rPr>
              <a:t>instansi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daerah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ACDE71A-012F-4DBF-8CB5-DF17235FE74E}"/>
              </a:ext>
            </a:extLst>
          </p:cNvPr>
          <p:cNvSpPr/>
          <p:nvPr/>
        </p:nvSpPr>
        <p:spPr>
          <a:xfrm>
            <a:off x="4389166" y="1983050"/>
            <a:ext cx="365668" cy="369335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8509B-919A-4D18-92CC-C675A04BC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3908" y="1810062"/>
            <a:ext cx="5687165" cy="3086839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id="{3811F0B8-1C43-4D14-9A40-D866E0947759}"/>
              </a:ext>
            </a:extLst>
          </p:cNvPr>
          <p:cNvSpPr txBox="1"/>
          <p:nvPr/>
        </p:nvSpPr>
        <p:spPr>
          <a:xfrm>
            <a:off x="6043315" y="4483263"/>
            <a:ext cx="2990754" cy="800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800" b="1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Prinsip</a:t>
            </a:r>
            <a:r>
              <a:rPr lang="en-US" altLang="ko-KR" sz="4800" b="1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SDI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1E21083-D471-4E03-A1BB-C4C0B57D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60279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6E5B93B-0BC4-427B-B02A-9D9BD71438AE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5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5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Prinsip</a:t>
            </a:r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SDI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DUA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78;p30">
            <a:extLst>
              <a:ext uri="{FF2B5EF4-FFF2-40B4-BE49-F238E27FC236}">
                <a16:creationId xmlns:a16="http://schemas.microsoft.com/office/drawing/2014/main" id="{6A946139-AA1E-6842-F993-AC5432D25E70}"/>
              </a:ext>
            </a:extLst>
          </p:cNvPr>
          <p:cNvGrpSpPr/>
          <p:nvPr/>
        </p:nvGrpSpPr>
        <p:grpSpPr>
          <a:xfrm>
            <a:off x="2771992" y="1955888"/>
            <a:ext cx="3554746" cy="3381818"/>
            <a:chOff x="322617" y="994612"/>
            <a:chExt cx="5547017" cy="5863388"/>
          </a:xfrm>
        </p:grpSpPr>
        <p:grpSp>
          <p:nvGrpSpPr>
            <p:cNvPr id="5" name="Google Shape;379;p30">
              <a:extLst>
                <a:ext uri="{FF2B5EF4-FFF2-40B4-BE49-F238E27FC236}">
                  <a16:creationId xmlns:a16="http://schemas.microsoft.com/office/drawing/2014/main" id="{3C37783E-2905-6B49-6863-0CAFCBF5C4F2}"/>
                </a:ext>
              </a:extLst>
            </p:cNvPr>
            <p:cNvGrpSpPr/>
            <p:nvPr/>
          </p:nvGrpSpPr>
          <p:grpSpPr>
            <a:xfrm>
              <a:off x="3153410" y="994612"/>
              <a:ext cx="2716224" cy="2864533"/>
              <a:chOff x="4604419" y="1191425"/>
              <a:chExt cx="1536198" cy="1668195"/>
            </a:xfrm>
          </p:grpSpPr>
          <p:sp>
            <p:nvSpPr>
              <p:cNvPr id="29" name="Google Shape;380;p30">
                <a:extLst>
                  <a:ext uri="{FF2B5EF4-FFF2-40B4-BE49-F238E27FC236}">
                    <a16:creationId xmlns:a16="http://schemas.microsoft.com/office/drawing/2014/main" id="{0AB966C7-5B61-607C-E8AB-88B66A52BBB7}"/>
                  </a:ext>
                </a:extLst>
              </p:cNvPr>
              <p:cNvSpPr/>
              <p:nvPr/>
            </p:nvSpPr>
            <p:spPr>
              <a:xfrm>
                <a:off x="4604419" y="1484839"/>
                <a:ext cx="1536198" cy="1374781"/>
              </a:xfrm>
              <a:custGeom>
                <a:avLst/>
                <a:gdLst/>
                <a:ahLst/>
                <a:cxnLst/>
                <a:rect l="l" t="t" r="r" b="b"/>
                <a:pathLst>
                  <a:path w="65391" h="58520" extrusionOk="0">
                    <a:moveTo>
                      <a:pt x="17491" y="0"/>
                    </a:moveTo>
                    <a:cubicBezTo>
                      <a:pt x="7823" y="0"/>
                      <a:pt x="1" y="7834"/>
                      <a:pt x="1" y="17490"/>
                    </a:cubicBezTo>
                    <a:lnTo>
                      <a:pt x="1" y="58519"/>
                    </a:lnTo>
                    <a:lnTo>
                      <a:pt x="47900" y="58519"/>
                    </a:lnTo>
                    <a:cubicBezTo>
                      <a:pt x="57568" y="58519"/>
                      <a:pt x="65390" y="50685"/>
                      <a:pt x="65390" y="41017"/>
                    </a:cubicBezTo>
                    <a:lnTo>
                      <a:pt x="65390" y="0"/>
                    </a:lnTo>
                    <a:close/>
                  </a:path>
                </a:pathLst>
              </a:custGeom>
              <a:solidFill>
                <a:srgbClr val="FAC72B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0" name="Google Shape;381;p30">
                <a:extLst>
                  <a:ext uri="{FF2B5EF4-FFF2-40B4-BE49-F238E27FC236}">
                    <a16:creationId xmlns:a16="http://schemas.microsoft.com/office/drawing/2014/main" id="{EC418F87-72B4-484D-683B-6D2D000761F9}"/>
                  </a:ext>
                </a:extLst>
              </p:cNvPr>
              <p:cNvSpPr/>
              <p:nvPr/>
            </p:nvSpPr>
            <p:spPr>
              <a:xfrm>
                <a:off x="5079072" y="1191425"/>
                <a:ext cx="586866" cy="586843"/>
              </a:xfrm>
              <a:custGeom>
                <a:avLst/>
                <a:gdLst/>
                <a:ahLst/>
                <a:cxnLst/>
                <a:rect l="l" t="t" r="r" b="b"/>
                <a:pathLst>
                  <a:path w="24981" h="24980" extrusionOk="0">
                    <a:moveTo>
                      <a:pt x="12491" y="0"/>
                    </a:moveTo>
                    <a:cubicBezTo>
                      <a:pt x="5597" y="0"/>
                      <a:pt x="1" y="5596"/>
                      <a:pt x="1" y="12490"/>
                    </a:cubicBezTo>
                    <a:cubicBezTo>
                      <a:pt x="1" y="19396"/>
                      <a:pt x="5597" y="24980"/>
                      <a:pt x="12491" y="24980"/>
                    </a:cubicBezTo>
                    <a:cubicBezTo>
                      <a:pt x="19384" y="24980"/>
                      <a:pt x="24980" y="19396"/>
                      <a:pt x="24980" y="12490"/>
                    </a:cubicBezTo>
                    <a:cubicBezTo>
                      <a:pt x="24980" y="5596"/>
                      <a:pt x="19384" y="0"/>
                      <a:pt x="12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1" name="Google Shape;382;p30">
                <a:extLst>
                  <a:ext uri="{FF2B5EF4-FFF2-40B4-BE49-F238E27FC236}">
                    <a16:creationId xmlns:a16="http://schemas.microsoft.com/office/drawing/2014/main" id="{5FB86B45-3904-D792-1B17-7E3F6980F698}"/>
                  </a:ext>
                </a:extLst>
              </p:cNvPr>
              <p:cNvSpPr/>
              <p:nvPr/>
            </p:nvSpPr>
            <p:spPr>
              <a:xfrm>
                <a:off x="5150675" y="1263028"/>
                <a:ext cx="443656" cy="443632"/>
              </a:xfrm>
              <a:custGeom>
                <a:avLst/>
                <a:gdLst/>
                <a:ahLst/>
                <a:cxnLst/>
                <a:rect l="l" t="t" r="r" b="b"/>
                <a:pathLst>
                  <a:path w="18885" h="18884" extrusionOk="0">
                    <a:moveTo>
                      <a:pt x="9443" y="0"/>
                    </a:moveTo>
                    <a:cubicBezTo>
                      <a:pt x="4228" y="0"/>
                      <a:pt x="1" y="4227"/>
                      <a:pt x="1" y="9442"/>
                    </a:cubicBezTo>
                    <a:cubicBezTo>
                      <a:pt x="1" y="14657"/>
                      <a:pt x="4228" y="18884"/>
                      <a:pt x="9443" y="18884"/>
                    </a:cubicBezTo>
                    <a:cubicBezTo>
                      <a:pt x="14657" y="18884"/>
                      <a:pt x="18884" y="14657"/>
                      <a:pt x="18884" y="9442"/>
                    </a:cubicBezTo>
                    <a:cubicBezTo>
                      <a:pt x="18884" y="4227"/>
                      <a:pt x="14657" y="0"/>
                      <a:pt x="9443" y="0"/>
                    </a:cubicBezTo>
                    <a:close/>
                  </a:path>
                </a:pathLst>
              </a:custGeom>
              <a:solidFill>
                <a:srgbClr val="FAC72B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  <a:endPara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6" name="Google Shape;383;p30">
              <a:extLst>
                <a:ext uri="{FF2B5EF4-FFF2-40B4-BE49-F238E27FC236}">
                  <a16:creationId xmlns:a16="http://schemas.microsoft.com/office/drawing/2014/main" id="{0B446480-7F95-7F80-6F14-0166EAE51DFA}"/>
                </a:ext>
              </a:extLst>
            </p:cNvPr>
            <p:cNvGrpSpPr/>
            <p:nvPr/>
          </p:nvGrpSpPr>
          <p:grpSpPr>
            <a:xfrm>
              <a:off x="3153410" y="3993500"/>
              <a:ext cx="2716224" cy="2864500"/>
              <a:chOff x="4604419" y="2937863"/>
              <a:chExt cx="1536198" cy="1668176"/>
            </a:xfrm>
          </p:grpSpPr>
          <p:sp>
            <p:nvSpPr>
              <p:cNvPr id="26" name="Google Shape;384;p30">
                <a:extLst>
                  <a:ext uri="{FF2B5EF4-FFF2-40B4-BE49-F238E27FC236}">
                    <a16:creationId xmlns:a16="http://schemas.microsoft.com/office/drawing/2014/main" id="{37E5D465-6FB2-3E3C-243B-77BC1FB8C054}"/>
                  </a:ext>
                </a:extLst>
              </p:cNvPr>
              <p:cNvSpPr/>
              <p:nvPr/>
            </p:nvSpPr>
            <p:spPr>
              <a:xfrm>
                <a:off x="4604419" y="2937863"/>
                <a:ext cx="1536198" cy="1374781"/>
              </a:xfrm>
              <a:custGeom>
                <a:avLst/>
                <a:gdLst/>
                <a:ahLst/>
                <a:cxnLst/>
                <a:rect l="l" t="t" r="r" b="b"/>
                <a:pathLst>
                  <a:path w="65391" h="58520" extrusionOk="0">
                    <a:moveTo>
                      <a:pt x="1" y="1"/>
                    </a:moveTo>
                    <a:lnTo>
                      <a:pt x="1" y="41030"/>
                    </a:lnTo>
                    <a:cubicBezTo>
                      <a:pt x="1" y="50686"/>
                      <a:pt x="7823" y="58520"/>
                      <a:pt x="17491" y="58520"/>
                    </a:cubicBezTo>
                    <a:lnTo>
                      <a:pt x="65390" y="58520"/>
                    </a:lnTo>
                    <a:lnTo>
                      <a:pt x="65390" y="17503"/>
                    </a:lnTo>
                    <a:cubicBezTo>
                      <a:pt x="65390" y="7835"/>
                      <a:pt x="57568" y="1"/>
                      <a:pt x="47900" y="1"/>
                    </a:cubicBezTo>
                    <a:close/>
                  </a:path>
                </a:pathLst>
              </a:custGeom>
              <a:solidFill>
                <a:srgbClr val="087066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7" name="Google Shape;385;p30">
                <a:extLst>
                  <a:ext uri="{FF2B5EF4-FFF2-40B4-BE49-F238E27FC236}">
                    <a16:creationId xmlns:a16="http://schemas.microsoft.com/office/drawing/2014/main" id="{23E203EF-2269-8271-5C02-F7BB4BB03E24}"/>
                  </a:ext>
                </a:extLst>
              </p:cNvPr>
              <p:cNvSpPr/>
              <p:nvPr/>
            </p:nvSpPr>
            <p:spPr>
              <a:xfrm>
                <a:off x="5079072" y="4019196"/>
                <a:ext cx="586866" cy="586843"/>
              </a:xfrm>
              <a:custGeom>
                <a:avLst/>
                <a:gdLst/>
                <a:ahLst/>
                <a:cxnLst/>
                <a:rect l="l" t="t" r="r" b="b"/>
                <a:pathLst>
                  <a:path w="24981" h="24980" extrusionOk="0">
                    <a:moveTo>
                      <a:pt x="12491" y="0"/>
                    </a:moveTo>
                    <a:cubicBezTo>
                      <a:pt x="5597" y="0"/>
                      <a:pt x="1" y="5584"/>
                      <a:pt x="1" y="12490"/>
                    </a:cubicBezTo>
                    <a:cubicBezTo>
                      <a:pt x="1" y="19384"/>
                      <a:pt x="5597" y="24980"/>
                      <a:pt x="12491" y="24980"/>
                    </a:cubicBezTo>
                    <a:cubicBezTo>
                      <a:pt x="19384" y="24980"/>
                      <a:pt x="24980" y="19384"/>
                      <a:pt x="24980" y="12490"/>
                    </a:cubicBezTo>
                    <a:cubicBezTo>
                      <a:pt x="24980" y="5584"/>
                      <a:pt x="19384" y="0"/>
                      <a:pt x="12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8" name="Google Shape;386;p30">
                <a:extLst>
                  <a:ext uri="{FF2B5EF4-FFF2-40B4-BE49-F238E27FC236}">
                    <a16:creationId xmlns:a16="http://schemas.microsoft.com/office/drawing/2014/main" id="{D9A7BC2D-241F-129D-6145-21F0AB28A3F3}"/>
                  </a:ext>
                </a:extLst>
              </p:cNvPr>
              <p:cNvSpPr/>
              <p:nvPr/>
            </p:nvSpPr>
            <p:spPr>
              <a:xfrm>
                <a:off x="5150675" y="4090800"/>
                <a:ext cx="443656" cy="443632"/>
              </a:xfrm>
              <a:custGeom>
                <a:avLst/>
                <a:gdLst/>
                <a:ahLst/>
                <a:cxnLst/>
                <a:rect l="l" t="t" r="r" b="b"/>
                <a:pathLst>
                  <a:path w="18885" h="18884" extrusionOk="0">
                    <a:moveTo>
                      <a:pt x="9443" y="0"/>
                    </a:moveTo>
                    <a:cubicBezTo>
                      <a:pt x="4228" y="0"/>
                      <a:pt x="1" y="4227"/>
                      <a:pt x="1" y="9442"/>
                    </a:cubicBezTo>
                    <a:cubicBezTo>
                      <a:pt x="1" y="14657"/>
                      <a:pt x="4228" y="18884"/>
                      <a:pt x="9443" y="18884"/>
                    </a:cubicBezTo>
                    <a:cubicBezTo>
                      <a:pt x="14657" y="18884"/>
                      <a:pt x="18884" y="14657"/>
                      <a:pt x="18884" y="9442"/>
                    </a:cubicBezTo>
                    <a:cubicBezTo>
                      <a:pt x="18884" y="4227"/>
                      <a:pt x="14657" y="0"/>
                      <a:pt x="9443" y="0"/>
                    </a:cubicBezTo>
                    <a:close/>
                  </a:path>
                </a:pathLst>
              </a:custGeom>
              <a:solidFill>
                <a:srgbClr val="087066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</a:t>
                </a:r>
                <a:endPara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7" name="Google Shape;387;p30">
              <a:extLst>
                <a:ext uri="{FF2B5EF4-FFF2-40B4-BE49-F238E27FC236}">
                  <a16:creationId xmlns:a16="http://schemas.microsoft.com/office/drawing/2014/main" id="{87E0E3B1-1D82-294A-F53B-8C268D27558E}"/>
                </a:ext>
              </a:extLst>
            </p:cNvPr>
            <p:cNvGrpSpPr/>
            <p:nvPr/>
          </p:nvGrpSpPr>
          <p:grpSpPr>
            <a:xfrm>
              <a:off x="322617" y="994612"/>
              <a:ext cx="2716183" cy="2864533"/>
              <a:chOff x="3003425" y="1191425"/>
              <a:chExt cx="1536175" cy="1668195"/>
            </a:xfrm>
          </p:grpSpPr>
          <p:sp>
            <p:nvSpPr>
              <p:cNvPr id="23" name="Google Shape;388;p30">
                <a:extLst>
                  <a:ext uri="{FF2B5EF4-FFF2-40B4-BE49-F238E27FC236}">
                    <a16:creationId xmlns:a16="http://schemas.microsoft.com/office/drawing/2014/main" id="{035E0956-DB42-8BB9-77BF-B0A19C99E488}"/>
                  </a:ext>
                </a:extLst>
              </p:cNvPr>
              <p:cNvSpPr/>
              <p:nvPr/>
            </p:nvSpPr>
            <p:spPr>
              <a:xfrm>
                <a:off x="3003425" y="1484839"/>
                <a:ext cx="1536175" cy="1374781"/>
              </a:xfrm>
              <a:custGeom>
                <a:avLst/>
                <a:gdLst/>
                <a:ahLst/>
                <a:cxnLst/>
                <a:rect l="l" t="t" r="r" b="b"/>
                <a:pathLst>
                  <a:path w="65390" h="58520" extrusionOk="0">
                    <a:moveTo>
                      <a:pt x="1" y="0"/>
                    </a:moveTo>
                    <a:lnTo>
                      <a:pt x="1" y="41017"/>
                    </a:lnTo>
                    <a:cubicBezTo>
                      <a:pt x="1" y="50685"/>
                      <a:pt x="7823" y="58519"/>
                      <a:pt x="17491" y="58519"/>
                    </a:cubicBezTo>
                    <a:lnTo>
                      <a:pt x="65390" y="58519"/>
                    </a:lnTo>
                    <a:lnTo>
                      <a:pt x="65390" y="17490"/>
                    </a:lnTo>
                    <a:cubicBezTo>
                      <a:pt x="65390" y="7834"/>
                      <a:pt x="57567" y="0"/>
                      <a:pt x="47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4" name="Google Shape;389;p30">
                <a:extLst>
                  <a:ext uri="{FF2B5EF4-FFF2-40B4-BE49-F238E27FC236}">
                    <a16:creationId xmlns:a16="http://schemas.microsoft.com/office/drawing/2014/main" id="{7BE0F2B9-C80F-D31A-20CC-2E7814C81114}"/>
                  </a:ext>
                </a:extLst>
              </p:cNvPr>
              <p:cNvSpPr/>
              <p:nvPr/>
            </p:nvSpPr>
            <p:spPr>
              <a:xfrm>
                <a:off x="3478078" y="1191425"/>
                <a:ext cx="586843" cy="586843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4980" extrusionOk="0">
                    <a:moveTo>
                      <a:pt x="12490" y="0"/>
                    </a:moveTo>
                    <a:cubicBezTo>
                      <a:pt x="5585" y="0"/>
                      <a:pt x="1" y="5596"/>
                      <a:pt x="1" y="12490"/>
                    </a:cubicBezTo>
                    <a:cubicBezTo>
                      <a:pt x="1" y="19396"/>
                      <a:pt x="5585" y="24980"/>
                      <a:pt x="12490" y="24980"/>
                    </a:cubicBezTo>
                    <a:cubicBezTo>
                      <a:pt x="19384" y="24980"/>
                      <a:pt x="24980" y="19396"/>
                      <a:pt x="24980" y="12490"/>
                    </a:cubicBezTo>
                    <a:cubicBezTo>
                      <a:pt x="24980" y="5596"/>
                      <a:pt x="19384" y="0"/>
                      <a:pt x="1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5" name="Google Shape;390;p30">
                <a:extLst>
                  <a:ext uri="{FF2B5EF4-FFF2-40B4-BE49-F238E27FC236}">
                    <a16:creationId xmlns:a16="http://schemas.microsoft.com/office/drawing/2014/main" id="{6DFBCA88-58DF-B36F-8FBD-884AEA1897F9}"/>
                  </a:ext>
                </a:extLst>
              </p:cNvPr>
              <p:cNvSpPr/>
              <p:nvPr/>
            </p:nvSpPr>
            <p:spPr>
              <a:xfrm>
                <a:off x="3549681" y="1263028"/>
                <a:ext cx="443632" cy="443632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18884" extrusionOk="0">
                    <a:moveTo>
                      <a:pt x="9442" y="0"/>
                    </a:moveTo>
                    <a:cubicBezTo>
                      <a:pt x="4227" y="0"/>
                      <a:pt x="1" y="4227"/>
                      <a:pt x="1" y="9442"/>
                    </a:cubicBezTo>
                    <a:cubicBezTo>
                      <a:pt x="1" y="14657"/>
                      <a:pt x="4227" y="18884"/>
                      <a:pt x="9442" y="18884"/>
                    </a:cubicBezTo>
                    <a:cubicBezTo>
                      <a:pt x="14657" y="18884"/>
                      <a:pt x="18884" y="14657"/>
                      <a:pt x="18884" y="9442"/>
                    </a:cubicBezTo>
                    <a:cubicBezTo>
                      <a:pt x="18884" y="4227"/>
                      <a:pt x="14657" y="0"/>
                      <a:pt x="94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  <a:endPara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8" name="Google Shape;391;p30">
              <a:extLst>
                <a:ext uri="{FF2B5EF4-FFF2-40B4-BE49-F238E27FC236}">
                  <a16:creationId xmlns:a16="http://schemas.microsoft.com/office/drawing/2014/main" id="{F16DE272-B5EB-3106-DD20-B179C2009319}"/>
                </a:ext>
              </a:extLst>
            </p:cNvPr>
            <p:cNvGrpSpPr/>
            <p:nvPr/>
          </p:nvGrpSpPr>
          <p:grpSpPr>
            <a:xfrm>
              <a:off x="322617" y="3993500"/>
              <a:ext cx="2716183" cy="2864500"/>
              <a:chOff x="3003425" y="2937863"/>
              <a:chExt cx="1536175" cy="1668176"/>
            </a:xfrm>
          </p:grpSpPr>
          <p:sp>
            <p:nvSpPr>
              <p:cNvPr id="20" name="Google Shape;392;p30">
                <a:extLst>
                  <a:ext uri="{FF2B5EF4-FFF2-40B4-BE49-F238E27FC236}">
                    <a16:creationId xmlns:a16="http://schemas.microsoft.com/office/drawing/2014/main" id="{5C4A761D-7905-6A79-D514-DA5B859A85F5}"/>
                  </a:ext>
                </a:extLst>
              </p:cNvPr>
              <p:cNvSpPr/>
              <p:nvPr/>
            </p:nvSpPr>
            <p:spPr>
              <a:xfrm>
                <a:off x="3003425" y="2937863"/>
                <a:ext cx="1536175" cy="1374781"/>
              </a:xfrm>
              <a:custGeom>
                <a:avLst/>
                <a:gdLst/>
                <a:ahLst/>
                <a:cxnLst/>
                <a:rect l="l" t="t" r="r" b="b"/>
                <a:pathLst>
                  <a:path w="65390" h="58520" extrusionOk="0">
                    <a:moveTo>
                      <a:pt x="17491" y="1"/>
                    </a:moveTo>
                    <a:cubicBezTo>
                      <a:pt x="7823" y="1"/>
                      <a:pt x="1" y="7835"/>
                      <a:pt x="1" y="17503"/>
                    </a:cubicBezTo>
                    <a:lnTo>
                      <a:pt x="1" y="58520"/>
                    </a:lnTo>
                    <a:lnTo>
                      <a:pt x="47899" y="58520"/>
                    </a:lnTo>
                    <a:cubicBezTo>
                      <a:pt x="57567" y="58520"/>
                      <a:pt x="65390" y="50686"/>
                      <a:pt x="65390" y="41030"/>
                    </a:cubicBezTo>
                    <a:lnTo>
                      <a:pt x="65390" y="1"/>
                    </a:lnTo>
                    <a:close/>
                  </a:path>
                </a:pathLst>
              </a:custGeom>
              <a:solidFill>
                <a:srgbClr val="82B63B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1" name="Google Shape;393;p30">
                <a:extLst>
                  <a:ext uri="{FF2B5EF4-FFF2-40B4-BE49-F238E27FC236}">
                    <a16:creationId xmlns:a16="http://schemas.microsoft.com/office/drawing/2014/main" id="{DA4F9FD0-11C1-9AE1-A246-BE3F2921ECED}"/>
                  </a:ext>
                </a:extLst>
              </p:cNvPr>
              <p:cNvSpPr/>
              <p:nvPr/>
            </p:nvSpPr>
            <p:spPr>
              <a:xfrm>
                <a:off x="3478078" y="4019196"/>
                <a:ext cx="586843" cy="586843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4980" extrusionOk="0">
                    <a:moveTo>
                      <a:pt x="12490" y="0"/>
                    </a:moveTo>
                    <a:cubicBezTo>
                      <a:pt x="5585" y="0"/>
                      <a:pt x="1" y="5584"/>
                      <a:pt x="1" y="12490"/>
                    </a:cubicBezTo>
                    <a:cubicBezTo>
                      <a:pt x="1" y="19384"/>
                      <a:pt x="5585" y="24980"/>
                      <a:pt x="12490" y="24980"/>
                    </a:cubicBezTo>
                    <a:cubicBezTo>
                      <a:pt x="19384" y="24980"/>
                      <a:pt x="24980" y="19384"/>
                      <a:pt x="24980" y="12490"/>
                    </a:cubicBezTo>
                    <a:cubicBezTo>
                      <a:pt x="24980" y="5584"/>
                      <a:pt x="19384" y="0"/>
                      <a:pt x="12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2" name="Google Shape;394;p30">
                <a:extLst>
                  <a:ext uri="{FF2B5EF4-FFF2-40B4-BE49-F238E27FC236}">
                    <a16:creationId xmlns:a16="http://schemas.microsoft.com/office/drawing/2014/main" id="{53639166-1956-71EA-FD73-E7CA5DD71908}"/>
                  </a:ext>
                </a:extLst>
              </p:cNvPr>
              <p:cNvSpPr/>
              <p:nvPr/>
            </p:nvSpPr>
            <p:spPr>
              <a:xfrm>
                <a:off x="3549681" y="4090800"/>
                <a:ext cx="443632" cy="443632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18884" extrusionOk="0">
                    <a:moveTo>
                      <a:pt x="9442" y="0"/>
                    </a:moveTo>
                    <a:cubicBezTo>
                      <a:pt x="4227" y="0"/>
                      <a:pt x="1" y="4227"/>
                      <a:pt x="1" y="9442"/>
                    </a:cubicBezTo>
                    <a:cubicBezTo>
                      <a:pt x="1" y="14657"/>
                      <a:pt x="4227" y="18884"/>
                      <a:pt x="9442" y="18884"/>
                    </a:cubicBezTo>
                    <a:cubicBezTo>
                      <a:pt x="14657" y="18884"/>
                      <a:pt x="18884" y="14657"/>
                      <a:pt x="18884" y="9442"/>
                    </a:cubicBezTo>
                    <a:cubicBezTo>
                      <a:pt x="18884" y="4227"/>
                      <a:pt x="14657" y="0"/>
                      <a:pt x="9442" y="0"/>
                    </a:cubicBezTo>
                    <a:close/>
                  </a:path>
                </a:pathLst>
              </a:custGeom>
              <a:solidFill>
                <a:srgbClr val="82B63B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  <a:endParaRPr sz="16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9" name="Google Shape;395;p30">
              <a:extLst>
                <a:ext uri="{FF2B5EF4-FFF2-40B4-BE49-F238E27FC236}">
                  <a16:creationId xmlns:a16="http://schemas.microsoft.com/office/drawing/2014/main" id="{28029857-A55B-50C4-7842-9BA30FD6FDD6}"/>
                </a:ext>
              </a:extLst>
            </p:cNvPr>
            <p:cNvGrpSpPr/>
            <p:nvPr/>
          </p:nvGrpSpPr>
          <p:grpSpPr>
            <a:xfrm>
              <a:off x="1846406" y="2712617"/>
              <a:ext cx="2499453" cy="2427356"/>
              <a:chOff x="3865225" y="2191926"/>
              <a:chExt cx="1413600" cy="1413600"/>
            </a:xfrm>
          </p:grpSpPr>
          <p:sp>
            <p:nvSpPr>
              <p:cNvPr id="17" name="Google Shape;396;p30">
                <a:extLst>
                  <a:ext uri="{FF2B5EF4-FFF2-40B4-BE49-F238E27FC236}">
                    <a16:creationId xmlns:a16="http://schemas.microsoft.com/office/drawing/2014/main" id="{A4C0DB94-4135-0BE3-B873-132989C40770}"/>
                  </a:ext>
                </a:extLst>
              </p:cNvPr>
              <p:cNvSpPr/>
              <p:nvPr/>
            </p:nvSpPr>
            <p:spPr>
              <a:xfrm>
                <a:off x="3865225" y="2191926"/>
                <a:ext cx="1413600" cy="1413600"/>
              </a:xfrm>
              <a:prstGeom prst="ellipse">
                <a:avLst/>
              </a:prstGeom>
              <a:solidFill>
                <a:srgbClr val="FFFFFF">
                  <a:alpha val="24705"/>
                </a:srgbClr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8" name="Google Shape;397;p30">
                <a:extLst>
                  <a:ext uri="{FF2B5EF4-FFF2-40B4-BE49-F238E27FC236}">
                    <a16:creationId xmlns:a16="http://schemas.microsoft.com/office/drawing/2014/main" id="{778090E9-CC9E-C2D6-2E47-9D58859A740D}"/>
                  </a:ext>
                </a:extLst>
              </p:cNvPr>
              <p:cNvSpPr/>
              <p:nvPr/>
            </p:nvSpPr>
            <p:spPr>
              <a:xfrm>
                <a:off x="3972738" y="2299476"/>
                <a:ext cx="1198250" cy="1198505"/>
              </a:xfrm>
              <a:custGeom>
                <a:avLst/>
                <a:gdLst/>
                <a:ahLst/>
                <a:cxnLst/>
                <a:rect l="l" t="t" r="r" b="b"/>
                <a:pathLst>
                  <a:path w="56448" h="56460" extrusionOk="0">
                    <a:moveTo>
                      <a:pt x="56448" y="28230"/>
                    </a:moveTo>
                    <a:cubicBezTo>
                      <a:pt x="56448" y="43815"/>
                      <a:pt x="43815" y="56460"/>
                      <a:pt x="28230" y="56460"/>
                    </a:cubicBezTo>
                    <a:cubicBezTo>
                      <a:pt x="12645" y="56460"/>
                      <a:pt x="0" y="43815"/>
                      <a:pt x="0" y="28230"/>
                    </a:cubicBezTo>
                    <a:cubicBezTo>
                      <a:pt x="0" y="12645"/>
                      <a:pt x="12645" y="0"/>
                      <a:pt x="28230" y="0"/>
                    </a:cubicBezTo>
                    <a:cubicBezTo>
                      <a:pt x="43815" y="0"/>
                      <a:pt x="56448" y="12645"/>
                      <a:pt x="56448" y="28230"/>
                    </a:cubicBez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pPr algn="ctr"/>
                <a:endParaRPr sz="1067">
                  <a:solidFill>
                    <a:srgbClr val="95C11F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9" name="Google Shape;398;p30">
                <a:extLst>
                  <a:ext uri="{FF2B5EF4-FFF2-40B4-BE49-F238E27FC236}">
                    <a16:creationId xmlns:a16="http://schemas.microsoft.com/office/drawing/2014/main" id="{D843650D-8B72-67FC-6BF9-1CA2DB0F59AF}"/>
                  </a:ext>
                </a:extLst>
              </p:cNvPr>
              <p:cNvSpPr/>
              <p:nvPr/>
            </p:nvSpPr>
            <p:spPr>
              <a:xfrm>
                <a:off x="4031368" y="2358106"/>
                <a:ext cx="1081244" cy="1081244"/>
              </a:xfrm>
              <a:custGeom>
                <a:avLst/>
                <a:gdLst/>
                <a:ahLst/>
                <a:cxnLst/>
                <a:rect l="l" t="t" r="r" b="b"/>
                <a:pathLst>
                  <a:path w="50936" h="50936" extrusionOk="0">
                    <a:moveTo>
                      <a:pt x="25468" y="2037"/>
                    </a:moveTo>
                    <a:cubicBezTo>
                      <a:pt x="38386" y="2037"/>
                      <a:pt x="48899" y="12550"/>
                      <a:pt x="48899" y="25468"/>
                    </a:cubicBezTo>
                    <a:cubicBezTo>
                      <a:pt x="48899" y="38386"/>
                      <a:pt x="38386" y="48899"/>
                      <a:pt x="25468" y="48899"/>
                    </a:cubicBezTo>
                    <a:cubicBezTo>
                      <a:pt x="12550" y="48899"/>
                      <a:pt x="2036" y="38386"/>
                      <a:pt x="2036" y="25468"/>
                    </a:cubicBezTo>
                    <a:cubicBezTo>
                      <a:pt x="2036" y="12550"/>
                      <a:pt x="12550" y="2037"/>
                      <a:pt x="25468" y="2037"/>
                    </a:cubicBezTo>
                    <a:close/>
                    <a:moveTo>
                      <a:pt x="25468" y="1"/>
                    </a:moveTo>
                    <a:cubicBezTo>
                      <a:pt x="11418" y="1"/>
                      <a:pt x="0" y="11419"/>
                      <a:pt x="0" y="25468"/>
                    </a:cubicBezTo>
                    <a:cubicBezTo>
                      <a:pt x="0" y="39517"/>
                      <a:pt x="11418" y="50935"/>
                      <a:pt x="25468" y="50935"/>
                    </a:cubicBezTo>
                    <a:cubicBezTo>
                      <a:pt x="39517" y="50935"/>
                      <a:pt x="50935" y="39517"/>
                      <a:pt x="50935" y="25468"/>
                    </a:cubicBezTo>
                    <a:cubicBezTo>
                      <a:pt x="50935" y="11419"/>
                      <a:pt x="39517" y="1"/>
                      <a:pt x="2546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0923" tIns="60923" rIns="60923" bIns="60923" anchor="ctr" anchorCtr="0">
                <a:noAutofit/>
              </a:bodyPr>
              <a:lstStyle/>
              <a:p>
                <a:endParaRPr sz="1067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10" name="Google Shape;399;p30">
              <a:extLst>
                <a:ext uri="{FF2B5EF4-FFF2-40B4-BE49-F238E27FC236}">
                  <a16:creationId xmlns:a16="http://schemas.microsoft.com/office/drawing/2014/main" id="{2A0F990D-6939-71EB-F50A-1812956FB498}"/>
                </a:ext>
              </a:extLst>
            </p:cNvPr>
            <p:cNvSpPr txBox="1"/>
            <p:nvPr/>
          </p:nvSpPr>
          <p:spPr>
            <a:xfrm>
              <a:off x="530466" y="2358478"/>
              <a:ext cx="2198338" cy="462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23" tIns="30456" rIns="60923" bIns="30456" anchor="t" anchorCtr="0">
              <a:spAutoFit/>
            </a:bodyPr>
            <a:lstStyle/>
            <a:p>
              <a:r>
                <a:rPr lang="en-US" sz="1333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Standar Data</a:t>
              </a:r>
              <a:endParaRPr sz="133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" name="Google Shape;400;p30">
              <a:extLst>
                <a:ext uri="{FF2B5EF4-FFF2-40B4-BE49-F238E27FC236}">
                  <a16:creationId xmlns:a16="http://schemas.microsoft.com/office/drawing/2014/main" id="{33658312-3E2B-8E51-A1C9-3C9C8DE9A217}"/>
                </a:ext>
              </a:extLst>
            </p:cNvPr>
            <p:cNvSpPr txBox="1"/>
            <p:nvPr/>
          </p:nvSpPr>
          <p:spPr>
            <a:xfrm>
              <a:off x="3500998" y="2366975"/>
              <a:ext cx="2160803" cy="462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23" tIns="30456" rIns="60923" bIns="30456" anchor="t" anchorCtr="0">
              <a:spAutoFit/>
            </a:bodyPr>
            <a:lstStyle/>
            <a:p>
              <a:pPr algn="r"/>
              <a:r>
                <a:rPr lang="en-US" sz="1333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Metadata</a:t>
              </a:r>
              <a:endParaRPr sz="13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" name="Google Shape;401;p30">
              <a:extLst>
                <a:ext uri="{FF2B5EF4-FFF2-40B4-BE49-F238E27FC236}">
                  <a16:creationId xmlns:a16="http://schemas.microsoft.com/office/drawing/2014/main" id="{70D2EA92-2180-2C6D-B9B0-238BCFE8BD9D}"/>
                </a:ext>
              </a:extLst>
            </p:cNvPr>
            <p:cNvSpPr txBox="1"/>
            <p:nvPr/>
          </p:nvSpPr>
          <p:spPr>
            <a:xfrm>
              <a:off x="530466" y="5022475"/>
              <a:ext cx="2392624" cy="462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23" tIns="30456" rIns="60923" bIns="30456" anchor="t" anchorCtr="0">
              <a:spAutoFit/>
            </a:bodyPr>
            <a:lstStyle/>
            <a:p>
              <a:r>
                <a:rPr lang="en-US" sz="1333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Interoperabilitas</a:t>
              </a:r>
              <a:endParaRPr sz="133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" name="Google Shape;402;p30">
              <a:extLst>
                <a:ext uri="{FF2B5EF4-FFF2-40B4-BE49-F238E27FC236}">
                  <a16:creationId xmlns:a16="http://schemas.microsoft.com/office/drawing/2014/main" id="{12167EC7-989E-8B13-EDCF-41416C418D18}"/>
                </a:ext>
              </a:extLst>
            </p:cNvPr>
            <p:cNvSpPr txBox="1"/>
            <p:nvPr/>
          </p:nvSpPr>
          <p:spPr>
            <a:xfrm>
              <a:off x="3596674" y="4883563"/>
              <a:ext cx="2136058" cy="960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23" tIns="30456" rIns="60923" bIns="30456" anchor="t" anchorCtr="0">
              <a:spAutoFit/>
            </a:bodyPr>
            <a:lstStyle/>
            <a:p>
              <a:pPr algn="r"/>
              <a:r>
                <a:rPr lang="en-US" sz="1067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Kode Referensi dan/atau Data Induk</a:t>
              </a:r>
              <a:endParaRPr sz="106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4" name="Google Shape;403;p30">
              <a:extLst>
                <a:ext uri="{FF2B5EF4-FFF2-40B4-BE49-F238E27FC236}">
                  <a16:creationId xmlns:a16="http://schemas.microsoft.com/office/drawing/2014/main" id="{E58369EE-E094-3CF1-2D57-1CB796484E8F}"/>
                </a:ext>
              </a:extLst>
            </p:cNvPr>
            <p:cNvGrpSpPr/>
            <p:nvPr/>
          </p:nvGrpSpPr>
          <p:grpSpPr>
            <a:xfrm>
              <a:off x="2610995" y="3514336"/>
              <a:ext cx="887586" cy="809970"/>
              <a:chOff x="2685825" y="840375"/>
              <a:chExt cx="481900" cy="481825"/>
            </a:xfrm>
          </p:grpSpPr>
          <p:sp>
            <p:nvSpPr>
              <p:cNvPr id="15" name="Google Shape;404;p30">
                <a:extLst>
                  <a:ext uri="{FF2B5EF4-FFF2-40B4-BE49-F238E27FC236}">
                    <a16:creationId xmlns:a16="http://schemas.microsoft.com/office/drawing/2014/main" id="{59F3CA48-4A02-483D-D45F-A0336DA2E8BC}"/>
                  </a:ext>
                </a:extLst>
              </p:cNvPr>
              <p:cNvSpPr/>
              <p:nvPr/>
            </p:nvSpPr>
            <p:spPr>
              <a:xfrm>
                <a:off x="2685825" y="840375"/>
                <a:ext cx="48190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81016" tIns="81016" rIns="81016" bIns="81016" anchor="ctr" anchorCtr="0">
                <a:noAutofit/>
              </a:bodyPr>
              <a:lstStyle/>
              <a:p>
                <a:endParaRPr sz="1067">
                  <a:solidFill>
                    <a:srgbClr val="435D74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6" name="Google Shape;405;p30">
                <a:extLst>
                  <a:ext uri="{FF2B5EF4-FFF2-40B4-BE49-F238E27FC236}">
                    <a16:creationId xmlns:a16="http://schemas.microsoft.com/office/drawing/2014/main" id="{D3A4D97E-6998-B7EF-2ECB-9522075459B3}"/>
                  </a:ext>
                </a:extLst>
              </p:cNvPr>
              <p:cNvSpPr/>
              <p:nvPr/>
            </p:nvSpPr>
            <p:spPr>
              <a:xfrm>
                <a:off x="2819200" y="98340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5" y="1129"/>
                    </a:moveTo>
                    <a:cubicBezTo>
                      <a:pt x="4629" y="1129"/>
                      <a:pt x="4996" y="1199"/>
                      <a:pt x="5346" y="1343"/>
                    </a:cubicBezTo>
                    <a:cubicBezTo>
                      <a:pt x="6400" y="1780"/>
                      <a:pt x="7089" y="2810"/>
                      <a:pt x="7089" y="3954"/>
                    </a:cubicBezTo>
                    <a:cubicBezTo>
                      <a:pt x="7086" y="5511"/>
                      <a:pt x="5825" y="6773"/>
                      <a:pt x="4265" y="6776"/>
                    </a:cubicBezTo>
                    <a:cubicBezTo>
                      <a:pt x="3124" y="6776"/>
                      <a:pt x="2094" y="6089"/>
                      <a:pt x="1657" y="5032"/>
                    </a:cubicBezTo>
                    <a:cubicBezTo>
                      <a:pt x="1221" y="3978"/>
                      <a:pt x="1461" y="2765"/>
                      <a:pt x="2268" y="1958"/>
                    </a:cubicBezTo>
                    <a:cubicBezTo>
                      <a:pt x="2808" y="1416"/>
                      <a:pt x="3530" y="1129"/>
                      <a:pt x="4265" y="1129"/>
                    </a:cubicBezTo>
                    <a:close/>
                    <a:moveTo>
                      <a:pt x="4265" y="0"/>
                    </a:moveTo>
                    <a:cubicBezTo>
                      <a:pt x="2666" y="0"/>
                      <a:pt x="1227" y="964"/>
                      <a:pt x="612" y="2440"/>
                    </a:cubicBezTo>
                    <a:cubicBezTo>
                      <a:pt x="1" y="3918"/>
                      <a:pt x="341" y="5616"/>
                      <a:pt x="1470" y="6749"/>
                    </a:cubicBezTo>
                    <a:cubicBezTo>
                      <a:pt x="2226" y="7504"/>
                      <a:pt x="3237" y="7905"/>
                      <a:pt x="4265" y="7905"/>
                    </a:cubicBezTo>
                    <a:cubicBezTo>
                      <a:pt x="4774" y="7905"/>
                      <a:pt x="5288" y="7806"/>
                      <a:pt x="5777" y="7604"/>
                    </a:cubicBezTo>
                    <a:cubicBezTo>
                      <a:pt x="7255" y="6993"/>
                      <a:pt x="8219" y="5550"/>
                      <a:pt x="8219" y="3954"/>
                    </a:cubicBezTo>
                    <a:cubicBezTo>
                      <a:pt x="8216" y="1771"/>
                      <a:pt x="6448" y="3"/>
                      <a:pt x="426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81016" tIns="81016" rIns="81016" bIns="81016" anchor="ctr" anchorCtr="0">
                <a:noAutofit/>
              </a:bodyPr>
              <a:lstStyle/>
              <a:p>
                <a:endParaRPr sz="1067">
                  <a:solidFill>
                    <a:srgbClr val="435D74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sp>
        <p:nvSpPr>
          <p:cNvPr id="32" name="Google Shape;406;p30">
            <a:extLst>
              <a:ext uri="{FF2B5EF4-FFF2-40B4-BE49-F238E27FC236}">
                <a16:creationId xmlns:a16="http://schemas.microsoft.com/office/drawing/2014/main" id="{5A0F8EA2-C092-3224-5D38-9F29AF9D7B67}"/>
              </a:ext>
            </a:extLst>
          </p:cNvPr>
          <p:cNvSpPr txBox="1"/>
          <p:nvPr/>
        </p:nvSpPr>
        <p:spPr>
          <a:xfrm>
            <a:off x="946730" y="2206377"/>
            <a:ext cx="1740637" cy="49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3" tIns="30456" rIns="60923" bIns="30456" anchor="t" anchorCtr="0">
            <a:spAutoFit/>
          </a:bodyPr>
          <a:lstStyle/>
          <a:p>
            <a:pPr algn="r"/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yang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dihasilkan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oleh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produsen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data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harus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memenuhi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standar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data</a:t>
            </a:r>
            <a:endParaRPr sz="933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407;p30">
            <a:extLst>
              <a:ext uri="{FF2B5EF4-FFF2-40B4-BE49-F238E27FC236}">
                <a16:creationId xmlns:a16="http://schemas.microsoft.com/office/drawing/2014/main" id="{2CA7565B-626A-AADD-2544-6116F49CA133}"/>
              </a:ext>
            </a:extLst>
          </p:cNvPr>
          <p:cNvSpPr txBox="1"/>
          <p:nvPr/>
        </p:nvSpPr>
        <p:spPr>
          <a:xfrm>
            <a:off x="910839" y="4058174"/>
            <a:ext cx="1740637" cy="6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3" tIns="30456" rIns="60923" bIns="30456" anchor="t" anchorCtr="0">
            <a:spAutoFit/>
          </a:bodyPr>
          <a:lstStyle/>
          <a:p>
            <a:pPr algn="r"/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yang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dihasilkan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oleh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produsen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data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harus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memenuhi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kaidah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Interoperabilitas</a:t>
            </a:r>
            <a:endParaRPr sz="933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408;p30">
            <a:extLst>
              <a:ext uri="{FF2B5EF4-FFF2-40B4-BE49-F238E27FC236}">
                <a16:creationId xmlns:a16="http://schemas.microsoft.com/office/drawing/2014/main" id="{C3B08E2B-54A0-0E84-05FC-8F27D7DD74D9}"/>
              </a:ext>
            </a:extLst>
          </p:cNvPr>
          <p:cNvSpPr txBox="1"/>
          <p:nvPr/>
        </p:nvSpPr>
        <p:spPr>
          <a:xfrm>
            <a:off x="6372008" y="2222073"/>
            <a:ext cx="1740663" cy="49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3" tIns="30456" rIns="60923" bIns="30456" anchor="t" anchorCtr="0">
            <a:spAutoFit/>
          </a:bodyPr>
          <a:lstStyle/>
          <a:p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yang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dihasilkan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oleh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produsen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data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harus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933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memiliki</a:t>
            </a:r>
            <a:r>
              <a:rPr lang="en-US" sz="93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metadata</a:t>
            </a:r>
            <a:endParaRPr sz="933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409;p30">
            <a:extLst>
              <a:ext uri="{FF2B5EF4-FFF2-40B4-BE49-F238E27FC236}">
                <a16:creationId xmlns:a16="http://schemas.microsoft.com/office/drawing/2014/main" id="{326C2F5F-BA94-00C4-85E2-61CFF52F401B}"/>
              </a:ext>
            </a:extLst>
          </p:cNvPr>
          <p:cNvSpPr txBox="1"/>
          <p:nvPr/>
        </p:nvSpPr>
        <p:spPr>
          <a:xfrm>
            <a:off x="6391048" y="4000106"/>
            <a:ext cx="1937887" cy="6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3" tIns="30456" rIns="60923" bIns="30456" anchor="t" anchorCtr="0">
            <a:spAutoFit/>
          </a:bodyPr>
          <a:lstStyle/>
          <a:p>
            <a:r>
              <a:rPr lang="en-US" sz="93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yang dihasilkan oleh produsen data harus menggunakan kode referensi dan/atau Data Induk</a:t>
            </a:r>
            <a:endParaRPr sz="800"/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Franklin Gothic Book" panose="020B0503020102020204" pitchFamily="34" charset="0"/>
              </a:rPr>
              <a:t>PRINSIP SATU DATA INDONESIA</a:t>
            </a:r>
            <a:endParaRPr lang="en-ID" sz="3200" b="1" dirty="0">
              <a:latin typeface="Franklin Gothic Book" panose="020B0503020102020204" pitchFamily="34" charset="0"/>
            </a:endParaRPr>
          </a:p>
          <a:p>
            <a:endParaRPr lang="en-US" sz="2000" i="1" dirty="0">
              <a:latin typeface="Franklin Gothic Medium Cond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18269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688E7EE5-7FFD-409F-9629-30BEF3AA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6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04620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EC79AF5-D00F-41A5-81D5-0D549F5E2253}"/>
              </a:ext>
            </a:extLst>
          </p:cNvPr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7</a:t>
            </a:fld>
            <a:endParaRPr lang="id-ID"/>
          </a:p>
        </p:txBody>
      </p:sp>
      <p:pic>
        <p:nvPicPr>
          <p:cNvPr id="3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6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自由: 形状 10"/>
          <p:cNvSpPr/>
          <p:nvPr/>
        </p:nvSpPr>
        <p:spPr>
          <a:xfrm>
            <a:off x="5562600" y="1600200"/>
            <a:ext cx="3200400" cy="3787011"/>
          </a:xfrm>
          <a:custGeom>
            <a:avLst/>
            <a:gdLst>
              <a:gd name="connsiteX0" fmla="*/ 0 w 4533900"/>
              <a:gd name="connsiteY0" fmla="*/ 0 h 4533900"/>
              <a:gd name="connsiteX1" fmla="*/ 4533900 w 4533900"/>
              <a:gd name="connsiteY1" fmla="*/ 0 h 4533900"/>
              <a:gd name="connsiteX2" fmla="*/ 4533900 w 4533900"/>
              <a:gd name="connsiteY2" fmla="*/ 4533900 h 4533900"/>
              <a:gd name="connsiteX3" fmla="*/ 0 w 4533900"/>
              <a:gd name="connsiteY3" fmla="*/ 4533900 h 4533900"/>
              <a:gd name="connsiteX4" fmla="*/ 0 w 4533900"/>
              <a:gd name="connsiteY4" fmla="*/ 2863850 h 4533900"/>
              <a:gd name="connsiteX5" fmla="*/ 566738 w 4533900"/>
              <a:gd name="connsiteY5" fmla="*/ 2863850 h 4533900"/>
              <a:gd name="connsiteX6" fmla="*/ 566738 w 4533900"/>
              <a:gd name="connsiteY6" fmla="*/ 3967163 h 4533900"/>
              <a:gd name="connsiteX7" fmla="*/ 3967163 w 4533900"/>
              <a:gd name="connsiteY7" fmla="*/ 3967163 h 4533900"/>
              <a:gd name="connsiteX8" fmla="*/ 3967163 w 4533900"/>
              <a:gd name="connsiteY8" fmla="*/ 566738 h 4533900"/>
              <a:gd name="connsiteX9" fmla="*/ 566738 w 4533900"/>
              <a:gd name="connsiteY9" fmla="*/ 566738 h 4533900"/>
              <a:gd name="connsiteX10" fmla="*/ 566738 w 4533900"/>
              <a:gd name="connsiteY10" fmla="*/ 1670050 h 4533900"/>
              <a:gd name="connsiteX11" fmla="*/ 0 w 4533900"/>
              <a:gd name="connsiteY11" fmla="*/ 167005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87981" y="2756647"/>
            <a:ext cx="6908306" cy="1434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0" dirty="0" err="1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Penyelenggara</a:t>
            </a:r>
            <a:r>
              <a:rPr lang="en-US" altLang="ko-KR" sz="6000" dirty="0">
                <a:solidFill>
                  <a:srgbClr val="FFC000"/>
                </a:solidFill>
                <a:latin typeface="Franklin Gothic Medium Cond" panose="020B0606030402020204" pitchFamily="34" charset="0"/>
                <a:ea typeface="Franklin Gothic Demi Cond" charset="0"/>
              </a:rPr>
              <a:t> SDI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542420" y="1981200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TIGA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3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PENYELENGGARA SATU DATA INDONESIA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07351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FA999085-6334-41F5-9D66-8F6F5328B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950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D83AAEE-2D88-4ED0-B399-2542D546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8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2725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0223FA-0A15-46A4-954B-4A2FDBE9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" y="1004340"/>
            <a:ext cx="9144368" cy="5555135"/>
          </a:xfrm>
          <a:prstGeom prst="rect">
            <a:avLst/>
          </a:prstGeom>
        </p:spPr>
      </p:pic>
      <p:sp>
        <p:nvSpPr>
          <p:cNvPr id="37" name="Title 4">
            <a:extLst>
              <a:ext uri="{FF2B5EF4-FFF2-40B4-BE49-F238E27FC236}">
                <a16:creationId xmlns:a16="http://schemas.microsoft.com/office/drawing/2014/main" id="{A84013EB-8A8C-4CC2-B1F4-895DD5D77ACF}"/>
              </a:ext>
            </a:extLst>
          </p:cNvPr>
          <p:cNvSpPr txBox="1">
            <a:spLocks/>
          </p:cNvSpPr>
          <p:nvPr/>
        </p:nvSpPr>
        <p:spPr>
          <a:xfrm>
            <a:off x="1030058" y="226530"/>
            <a:ext cx="7920880" cy="5667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latin typeface="Franklin Gothic Book" panose="020B0503020102020204" pitchFamily="34" charset="0"/>
              </a:rPr>
              <a:t>TAHAPAN PENYELENGGARAAN SDI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D28FAF7-8383-4F06-86E2-04D2AE9C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93953"/>
              </p:ext>
            </p:extLst>
          </p:nvPr>
        </p:nvGraphicFramePr>
        <p:xfrm>
          <a:off x="0" y="6559476"/>
          <a:ext cx="9144368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B855E64-7A8D-42B1-B03F-F661A123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</p:spPr>
        <p:txBody>
          <a:bodyPr/>
          <a:lstStyle/>
          <a:p>
            <a:fld id="{C3873F9D-166D-4281-9B5A-8D63A7307FC5}" type="slidenum">
              <a:rPr lang="id-ID" smtClean="0">
                <a:solidFill>
                  <a:prstClr val="black"/>
                </a:solidFill>
              </a:rPr>
              <a:pPr/>
              <a:t>9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31375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10493</TotalTime>
  <Words>756</Words>
  <Application>Microsoft Office PowerPoint</Application>
  <PresentationFormat>On-screen Show (4:3)</PresentationFormat>
  <Paragraphs>162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宋体</vt:lpstr>
      <vt:lpstr>Arial</vt:lpstr>
      <vt:lpstr>Arial Black</vt:lpstr>
      <vt:lpstr>Blogger Bold</vt:lpstr>
      <vt:lpstr>Calibri</vt:lpstr>
      <vt:lpstr>Calibri Light</vt:lpstr>
      <vt:lpstr>Franklin Gothic Book</vt:lpstr>
      <vt:lpstr>Franklin Gothic Demi</vt:lpstr>
      <vt:lpstr>Franklin Gothic Medium Cond</vt:lpstr>
      <vt:lpstr>Impact</vt:lpstr>
      <vt:lpstr>Poppins</vt:lpstr>
      <vt:lpstr>Raleway</vt:lpstr>
      <vt:lpstr>Segeo ui</vt:lpstr>
      <vt:lpstr>Segoe</vt:lpstr>
      <vt:lpstr>Wingdings</vt:lpstr>
      <vt:lpstr>2_Office Theme</vt:lpstr>
      <vt:lpstr>Office Theme</vt:lpstr>
      <vt:lpstr>CorelDRAW</vt:lpstr>
      <vt:lpstr>BADAN PUSAT STATISTIK</vt:lpstr>
      <vt:lpstr>BADAN PUSAT STATISTIK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INDIKATOR KEMATANGAN PENERAPAN SDI (2)</vt:lpstr>
      <vt:lpstr>PowerPoint Presentation</vt:lpstr>
      <vt:lpstr>PowerPoint Presentation</vt:lpstr>
      <vt:lpstr>CONTOH BUKTI DUKUNG – STANDAR DATA STATISTIK </vt:lpstr>
      <vt:lpstr>CONTOH BUKTI DUKUNG – METADATA</vt:lpstr>
      <vt:lpstr>CONTOH BUKTI DUKUNG – INTEROPERABILITAS </vt:lpstr>
      <vt:lpstr>CONTOH BUKTI DUKUNG – REFERENSI/DATA INDUK </vt:lpstr>
      <vt:lpstr>PowerPoint Presentation</vt:lpstr>
      <vt:lpstr>TIPS UNTUK PEMERINTAH DAERAH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Pegawai</dc:creator>
  <cp:lastModifiedBy>Acer</cp:lastModifiedBy>
  <cp:revision>678</cp:revision>
  <cp:lastPrinted>2016-10-03T08:20:42Z</cp:lastPrinted>
  <dcterms:created xsi:type="dcterms:W3CDTF">2015-02-19T00:38:45Z</dcterms:created>
  <dcterms:modified xsi:type="dcterms:W3CDTF">2025-06-23T07:45:13Z</dcterms:modified>
</cp:coreProperties>
</file>